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Marić" initials="PM" lastIdx="1" clrIdx="0">
    <p:extLst>
      <p:ext uri="{19B8F6BF-5375-455C-9EA6-DF929625EA0E}">
        <p15:presenceInfo xmlns:p15="http://schemas.microsoft.com/office/powerpoint/2012/main" userId="Petra Mar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0C0099F-7A6A-4789-B490-9452E73F1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7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333653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C63F2B7-6506-4B96-AA59-0AA2E3AD6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3962400"/>
            <a:ext cx="5454227" cy="958911"/>
          </a:xfrm>
        </p:spPr>
        <p:txBody>
          <a:bodyPr>
            <a:normAutofit/>
          </a:bodyPr>
          <a:lstStyle/>
          <a:p>
            <a:r>
              <a:rPr lang="hr-HR" sz="4400">
                <a:solidFill>
                  <a:srgbClr val="FFFFFF"/>
                </a:solidFill>
              </a:rPr>
              <a:t>KOCKANJE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8EF70AD-6AF2-4B07-8354-338CC4425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733" y="4944531"/>
            <a:ext cx="5454227" cy="524935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Marin Lilić</a:t>
            </a:r>
          </a:p>
        </p:txBody>
      </p:sp>
    </p:spTree>
    <p:extLst>
      <p:ext uri="{BB962C8B-B14F-4D97-AF65-F5344CB8AC3E}">
        <p14:creationId xmlns:p14="http://schemas.microsoft.com/office/powerpoint/2010/main" val="3648181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1">
            <a:extLst>
              <a:ext uri="{FF2B5EF4-FFF2-40B4-BE49-F238E27FC236}">
                <a16:creationId xmlns:a16="http://schemas.microsoft.com/office/drawing/2014/main" id="{F7B3E34F-FF9F-4DF0-8C25-A6A60F8AD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DC76790-A558-4E69-8C18-11603E04A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E8DC85-8ED9-44B3-9BAB-C766B3C64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923926"/>
            <a:ext cx="5923025" cy="4968928"/>
          </a:xfrm>
        </p:spPr>
        <p:txBody>
          <a:bodyPr>
            <a:normAutofit/>
          </a:bodyPr>
          <a:lstStyle/>
          <a:p>
            <a:r>
              <a:rPr lang="hr-HR" sz="2400" dirty="0"/>
              <a:t>Kockanje ili kocka je zajednički naziv za sve igre ili klađenje u kladionicama koje uključuju ulaganje novca</a:t>
            </a:r>
          </a:p>
          <a:p>
            <a:r>
              <a:rPr lang="hr-HR" sz="2400" dirty="0"/>
              <a:t>Rezultati igre ovise o sreći, a malo ili nikako o sposobnosti igrača</a:t>
            </a:r>
          </a:p>
          <a:p>
            <a:r>
              <a:rPr lang="hr-HR" sz="2400" dirty="0"/>
              <a:t>Kockanje uključuje klađenje na lutriji, Loto i športske kladionice</a:t>
            </a:r>
          </a:p>
          <a:p>
            <a:r>
              <a:rPr lang="hr-HR" sz="2400" dirty="0"/>
              <a:t> Kockanje može dovesti igrača kockara do ovisnosti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6F532A4-F468-4208-AC48-C04311D3A5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8" r="27621" b="-1"/>
          <a:stretch/>
        </p:blipFill>
        <p:spPr>
          <a:xfrm>
            <a:off x="7036423" y="645106"/>
            <a:ext cx="3562613" cy="5247747"/>
          </a:xfrm>
          <a:prstGeom prst="rect">
            <a:avLst/>
          </a:prstGeom>
        </p:spPr>
      </p:pic>
      <p:sp>
        <p:nvSpPr>
          <p:cNvPr id="86" name="Freeform 43">
            <a:extLst>
              <a:ext uri="{FF2B5EF4-FFF2-40B4-BE49-F238E27FC236}">
                <a16:creationId xmlns:a16="http://schemas.microsoft.com/office/drawing/2014/main" id="{D36306DC-1748-4A88-8EEC-84359BCAC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82880" y="6061223"/>
            <a:ext cx="855156" cy="506277"/>
          </a:xfrm>
          <a:custGeom>
            <a:avLst/>
            <a:gdLst>
              <a:gd name="connsiteX0" fmla="*/ 0 w 855156"/>
              <a:gd name="connsiteY0" fmla="*/ 506277 h 506277"/>
              <a:gd name="connsiteX1" fmla="*/ 509169 w 855156"/>
              <a:gd name="connsiteY1" fmla="*/ 505572 h 506277"/>
              <a:gd name="connsiteX2" fmla="*/ 599864 w 855156"/>
              <a:gd name="connsiteY2" fmla="*/ 505572 h 506277"/>
              <a:gd name="connsiteX3" fmla="*/ 614121 w 855156"/>
              <a:gd name="connsiteY3" fmla="*/ 500804 h 506277"/>
              <a:gd name="connsiteX4" fmla="*/ 619102 w 855156"/>
              <a:gd name="connsiteY4" fmla="*/ 496035 h 506277"/>
              <a:gd name="connsiteX5" fmla="*/ 848071 w 855156"/>
              <a:gd name="connsiteY5" fmla="*/ 267092 h 506277"/>
              <a:gd name="connsiteX6" fmla="*/ 848071 w 855156"/>
              <a:gd name="connsiteY6" fmla="*/ 238480 h 506277"/>
              <a:gd name="connsiteX7" fmla="*/ 619102 w 855156"/>
              <a:gd name="connsiteY7" fmla="*/ 9537 h 506277"/>
              <a:gd name="connsiteX8" fmla="*/ 614121 w 855156"/>
              <a:gd name="connsiteY8" fmla="*/ 4769 h 506277"/>
              <a:gd name="connsiteX9" fmla="*/ 599864 w 855156"/>
              <a:gd name="connsiteY9" fmla="*/ 0 h 506277"/>
              <a:gd name="connsiteX10" fmla="*/ 509169 w 855156"/>
              <a:gd name="connsiteY10" fmla="*/ 0 h 506277"/>
              <a:gd name="connsiteX11" fmla="*/ 0 w 855156"/>
              <a:gd name="connsiteY11" fmla="*/ 144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156" h="506277">
                <a:moveTo>
                  <a:pt x="0" y="506277"/>
                </a:moveTo>
                <a:lnTo>
                  <a:pt x="509169" y="505572"/>
                </a:lnTo>
                <a:lnTo>
                  <a:pt x="599864" y="505572"/>
                </a:lnTo>
                <a:cubicBezTo>
                  <a:pt x="604673" y="505572"/>
                  <a:pt x="609483" y="500804"/>
                  <a:pt x="614121" y="500804"/>
                </a:cubicBezTo>
                <a:cubicBezTo>
                  <a:pt x="614121" y="496035"/>
                  <a:pt x="619102" y="496035"/>
                  <a:pt x="619102" y="496035"/>
                </a:cubicBezTo>
                <a:lnTo>
                  <a:pt x="848071" y="267092"/>
                </a:lnTo>
                <a:cubicBezTo>
                  <a:pt x="857518" y="257555"/>
                  <a:pt x="857518" y="248018"/>
                  <a:pt x="848071" y="238480"/>
                </a:cubicBezTo>
                <a:lnTo>
                  <a:pt x="619102" y="9537"/>
                </a:lnTo>
                <a:cubicBezTo>
                  <a:pt x="617556" y="7914"/>
                  <a:pt x="615667" y="6392"/>
                  <a:pt x="614121" y="4769"/>
                </a:cubicBezTo>
                <a:cubicBezTo>
                  <a:pt x="609483" y="0"/>
                  <a:pt x="604673" y="0"/>
                  <a:pt x="599864" y="0"/>
                </a:cubicBezTo>
                <a:lnTo>
                  <a:pt x="509169" y="0"/>
                </a:lnTo>
                <a:lnTo>
                  <a:pt x="0" y="14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57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541C2D-5F9E-41C5-9A00-94EA267CB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23" y="550416"/>
            <a:ext cx="9631424" cy="5609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/>
              <a:t>VRSTE</a:t>
            </a:r>
            <a:r>
              <a:rPr lang="hr-HR" sz="2800" b="1" dirty="0"/>
              <a:t> </a:t>
            </a:r>
            <a:r>
              <a:rPr lang="hr-HR" sz="3200" b="1" dirty="0"/>
              <a:t>KOCKANJA</a:t>
            </a:r>
            <a:r>
              <a:rPr lang="hr-HR" sz="3600" b="1" dirty="0"/>
              <a:t>:</a:t>
            </a:r>
          </a:p>
          <a:p>
            <a:pPr marL="0" indent="0">
              <a:buNone/>
            </a:pPr>
            <a:r>
              <a:rPr lang="hr-HR" sz="3200" b="1" dirty="0"/>
              <a:t>Casino igre</a:t>
            </a:r>
          </a:p>
          <a:p>
            <a:r>
              <a:rPr lang="hr-HR" sz="2400" dirty="0"/>
              <a:t>Stolne igre</a:t>
            </a:r>
          </a:p>
          <a:p>
            <a:r>
              <a:rPr lang="hr-HR" sz="2400" dirty="0"/>
              <a:t>Elektroničke igre</a:t>
            </a:r>
            <a:r>
              <a:rPr lang="hr-HR" sz="2400" b="1" dirty="0"/>
              <a:t>: </a:t>
            </a:r>
          </a:p>
          <a:p>
            <a:pPr marL="0" indent="0">
              <a:buNone/>
            </a:pPr>
            <a:r>
              <a:rPr lang="hr-HR" sz="2400" dirty="0" err="1"/>
              <a:t>pachinko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automat za kockanje</a:t>
            </a:r>
          </a:p>
          <a:p>
            <a:pPr marL="0" indent="0">
              <a:buNone/>
            </a:pPr>
            <a:r>
              <a:rPr lang="hr-HR" sz="2400" dirty="0"/>
              <a:t>video poker </a:t>
            </a:r>
          </a:p>
          <a:p>
            <a:pPr marL="0" indent="0">
              <a:buNone/>
            </a:pPr>
            <a:r>
              <a:rPr lang="hr-HR" sz="2400" dirty="0"/>
              <a:t>video bingo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  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A64E0DA-675A-4F0C-B753-FDD48B028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076" y="3429000"/>
            <a:ext cx="3263025" cy="246320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4E5647D-E59A-4538-A837-9A9C70CD0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745" y="550416"/>
            <a:ext cx="3033713" cy="18669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5F47AF9D-3396-45ED-AA27-C5A58422DF1F}"/>
              </a:ext>
            </a:extLst>
          </p:cNvPr>
          <p:cNvSpPr txBox="1"/>
          <p:nvPr/>
        </p:nvSpPr>
        <p:spPr>
          <a:xfrm>
            <a:off x="8601075" y="2500246"/>
            <a:ext cx="185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Video bingo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80D1841-4138-4405-BCAC-E4B991B158AF}"/>
              </a:ext>
            </a:extLst>
          </p:cNvPr>
          <p:cNvSpPr txBox="1"/>
          <p:nvPr/>
        </p:nvSpPr>
        <p:spPr>
          <a:xfrm>
            <a:off x="6974835" y="5975131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Pachinko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782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70E43D-CFDF-48A1-9FCF-CCD78B195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050" y="601977"/>
            <a:ext cx="3786049" cy="4577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/>
              <a:t>Igre izvan casina</a:t>
            </a:r>
          </a:p>
          <a:p>
            <a:r>
              <a:rPr lang="hr-HR" sz="2400" dirty="0"/>
              <a:t>bingo</a:t>
            </a:r>
          </a:p>
          <a:p>
            <a:r>
              <a:rPr lang="hr-HR" sz="2400" dirty="0" err="1"/>
              <a:t>deadpool</a:t>
            </a:r>
            <a:endParaRPr lang="hr-HR" sz="2400" dirty="0"/>
          </a:p>
          <a:p>
            <a:r>
              <a:rPr lang="hr-HR" sz="2400" dirty="0"/>
              <a:t>lutrija</a:t>
            </a:r>
          </a:p>
          <a:p>
            <a:r>
              <a:rPr lang="hr-HR" sz="2400" dirty="0"/>
              <a:t>igre na izvlačenje</a:t>
            </a:r>
          </a:p>
          <a:p>
            <a:r>
              <a:rPr lang="hr-HR" sz="2400" dirty="0" err="1"/>
              <a:t>grebalica</a:t>
            </a:r>
            <a:endParaRPr lang="hr-HR" sz="2400" dirty="0"/>
          </a:p>
          <a:p>
            <a:r>
              <a:rPr lang="hr-HR" sz="2400" dirty="0" err="1"/>
              <a:t>mahjong</a:t>
            </a:r>
            <a:endParaRPr lang="hr-HR" sz="2400" dirty="0"/>
          </a:p>
          <a:p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endParaRPr lang="hr-HR" sz="3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DB0DE99-89A2-49C5-9FD2-D6C0039DA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332" y="3429000"/>
            <a:ext cx="2461336" cy="27717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CD24885-EB66-4D72-9BC4-D3EEFF4F8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0" y="601977"/>
            <a:ext cx="3315946" cy="227647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5E9F851D-73AE-42D6-B126-6FED450C4B7A}"/>
              </a:ext>
            </a:extLst>
          </p:cNvPr>
          <p:cNvSpPr txBox="1"/>
          <p:nvPr/>
        </p:nvSpPr>
        <p:spPr>
          <a:xfrm>
            <a:off x="5334000" y="6200775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Grebalica</a:t>
            </a:r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F687285-AAA3-47FD-8D51-F85EC2D91393}"/>
              </a:ext>
            </a:extLst>
          </p:cNvPr>
          <p:cNvSpPr txBox="1"/>
          <p:nvPr/>
        </p:nvSpPr>
        <p:spPr>
          <a:xfrm>
            <a:off x="8296275" y="2990850"/>
            <a:ext cx="21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Mahjong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826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90B1A5-9EFC-402E-A6AA-40C9BF77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88" y="310717"/>
            <a:ext cx="4935984" cy="6480699"/>
          </a:xfrm>
        </p:spPr>
        <p:txBody>
          <a:bodyPr/>
          <a:lstStyle/>
          <a:p>
            <a:pPr marL="0" indent="0">
              <a:buNone/>
            </a:pPr>
            <a:r>
              <a:rPr lang="hr-HR" sz="3200" b="1" dirty="0"/>
              <a:t>OPASNOSTI KOCKANJA</a:t>
            </a:r>
          </a:p>
          <a:p>
            <a:r>
              <a:rPr lang="hr-HR" sz="2800" b="1" dirty="0"/>
              <a:t>Financijske posljedice: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/>
              <a:t>zakašnjeli računi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err="1"/>
              <a:t>maksirane</a:t>
            </a:r>
            <a:r>
              <a:rPr lang="hr-HR" sz="2400" dirty="0"/>
              <a:t> kreditne kartice/odbijanje kredita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/>
              <a:t>uvijek nedostaje novca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/>
              <a:t>ne mogu osigurati osnovne potrebe(</a:t>
            </a:r>
            <a:r>
              <a:rPr lang="hr-HR" sz="2400" dirty="0" err="1"/>
              <a:t>hrana,odjeća</a:t>
            </a:r>
            <a:r>
              <a:rPr lang="hr-HR" sz="2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/>
              <a:t>posuđivanje novca od </a:t>
            </a:r>
            <a:r>
              <a:rPr lang="hr-HR" sz="2400" dirty="0" err="1"/>
              <a:t>obitelji,prijatelja,kolega</a:t>
            </a:r>
            <a:endParaRPr lang="hr-HR" sz="2400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D5DC17E-C3A9-4BE8-8160-6419AE119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25" y="508938"/>
            <a:ext cx="3505200" cy="26289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CDC8DA2-DC55-46B5-B436-84CBF5BE3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425" y="3513429"/>
            <a:ext cx="2961812" cy="29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D7D8-4F3E-4C03-B2E4-B967A350E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0E080C6-CC66-4320-B537-49D847B28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0758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0188D63-B7C1-4C80-9A62-8B83A3DB9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8" r="3" b="3"/>
          <a:stretch/>
        </p:blipFill>
        <p:spPr>
          <a:xfrm>
            <a:off x="8229598" y="4594782"/>
            <a:ext cx="3962402" cy="226321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4A119C-27AB-485D-89D9-0AE7F8007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231405" y="4594782"/>
            <a:ext cx="3959352" cy="2766"/>
          </a:xfrm>
          <a:prstGeom prst="line">
            <a:avLst/>
          </a:prstGeom>
          <a:ln w="50800" cap="sq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>
            <a:extLst>
              <a:ext uri="{FF2B5EF4-FFF2-40B4-BE49-F238E27FC236}">
                <a16:creationId xmlns:a16="http://schemas.microsoft.com/office/drawing/2014/main" id="{64CF3C79-27BE-48B4-A695-A4B5085C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4" b="2949"/>
          <a:stretch/>
        </p:blipFill>
        <p:spPr>
          <a:xfrm>
            <a:off x="8229598" y="10"/>
            <a:ext cx="3962402" cy="2254042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8B37B29B-2857-4ACE-99D1-551D792DD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46ECE6-6971-413E-92BA-4D03E6DCF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267604" cy="4161440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>
                <a:solidFill>
                  <a:srgbClr val="FEFFFF"/>
                </a:solidFill>
              </a:rPr>
              <a:t>Obiteljsko društvene posljedice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EFFFF"/>
                </a:solidFill>
              </a:rPr>
              <a:t>problemi u obitelji(svađe,prepirke,osuđivanja)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EFFFF"/>
                </a:solidFill>
              </a:rPr>
              <a:t>izostanci is posla/škole, lošiji rezultati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EFFFF"/>
                </a:solidFill>
              </a:rPr>
              <a:t>izoliranje od društva što kasnije vodi do mentalnih bolesti(depresija,agresivnost,anoksioznost...)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EFFFF"/>
                </a:solidFill>
              </a:rPr>
              <a:t>kriminalna djela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solidFill>
                <a:srgbClr val="FE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solidFill>
                <a:srgbClr val="FE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solidFill>
                <a:srgbClr val="FE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solidFill>
                <a:srgbClr val="FE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solidFill>
                <a:srgbClr val="FE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FEFFFF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099B5CC-6F3A-440D-8975-D8BC0FE694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3" r="-1" b="-1"/>
          <a:stretch/>
        </p:blipFill>
        <p:spPr>
          <a:xfrm>
            <a:off x="8229598" y="2252669"/>
            <a:ext cx="3962402" cy="233934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43C412-1D08-4508-9074-5456CAA50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231405" y="2254053"/>
            <a:ext cx="3959352" cy="2766"/>
          </a:xfrm>
          <a:prstGeom prst="line">
            <a:avLst/>
          </a:prstGeom>
          <a:ln w="50800" cap="sq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92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2118D8-FBD8-439D-A321-C5164627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LIJEČENJE OVISONOSTI O KOCKI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27CD63-0B9B-4539-A1BA-6AB4791DC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0" y="1343025"/>
            <a:ext cx="9104312" cy="4568197"/>
          </a:xfrm>
        </p:spPr>
        <p:txBody>
          <a:bodyPr/>
          <a:lstStyle/>
          <a:p>
            <a:r>
              <a:rPr lang="hr-HR" dirty="0"/>
              <a:t>Vrlo je važno da u liječenju sudjeluje cijela obitelj zato što ova ovisnost zahvaća svakog člana obitelji neovisno o tome tko je u obitelji ovisan</a:t>
            </a:r>
          </a:p>
          <a:p>
            <a:r>
              <a:rPr lang="hr-HR" dirty="0"/>
              <a:t>Prvo kreće detaljna dijagnoza bolesti, a zatim uključenje ovisnika u dnevnu bolnicu</a:t>
            </a:r>
          </a:p>
          <a:p>
            <a:r>
              <a:rPr lang="hr-HR" dirty="0"/>
              <a:t>Kroz godinu dana (ili više), ovisnik sudjeluje u terapijskim grupama u kojima priča o svojem problemu i sluša iskustva drugih</a:t>
            </a:r>
          </a:p>
          <a:p>
            <a:r>
              <a:rPr lang="hr-HR" dirty="0"/>
              <a:t>Poslije te faze, uključuje se u klub ovisnika o kocki u kojem također sudjeluju ljudi koji su imali isti problem i žele potpuni oporavak</a:t>
            </a:r>
          </a:p>
          <a:p>
            <a:r>
              <a:rPr lang="hr-HR" dirty="0"/>
              <a:t>Ako osoba ne želi sudjelovati na grupnim terapijama, također može zatražiti individualne psihoterapijske tretmane od kojih se najučinkovitijom smatra kognitivno-bihevioralna terapija koja ima za cilj promjenu pogrešnih vjerovanja i netočne percepcije</a:t>
            </a:r>
          </a:p>
        </p:txBody>
      </p:sp>
    </p:spTree>
    <p:extLst>
      <p:ext uri="{BB962C8B-B14F-4D97-AF65-F5344CB8AC3E}">
        <p14:creationId xmlns:p14="http://schemas.microsoft.com/office/powerpoint/2010/main" val="2820267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5B4668-A56F-42B3-85A1-39D81B56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025" y="447675"/>
            <a:ext cx="8239125" cy="4476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/>
              <a:t>KAKO SE ODUPRIJETI OVISNOSTI O KOCKI</a:t>
            </a:r>
          </a:p>
          <a:p>
            <a:r>
              <a:rPr lang="hr-HR" sz="2400" dirty="0"/>
              <a:t>smanjiti izloženost kockanju-znati reći ne iskušavanju prijatelja</a:t>
            </a:r>
          </a:p>
          <a:p>
            <a:r>
              <a:rPr lang="hr-HR" sz="2400" dirty="0"/>
              <a:t>više vremena provoditi sa obitelji, prijateljima i u zdravoj okolini</a:t>
            </a:r>
          </a:p>
          <a:p>
            <a:r>
              <a:rPr lang="hr-HR" sz="2400" dirty="0"/>
              <a:t>uspostaviti uravnotežen i zdrav život(sport, interesi, duhovni život i odmor)</a:t>
            </a:r>
          </a:p>
          <a:p>
            <a:r>
              <a:rPr lang="hr-HR" sz="2400" dirty="0"/>
              <a:t>zatražiti pomoć od socijalnog radnika ili psihologa što prije kako bi se znalo da li imate simptome </a:t>
            </a:r>
            <a:r>
              <a:rPr lang="hr-HR" sz="2400" dirty="0" err="1"/>
              <a:t>pataloškog</a:t>
            </a:r>
            <a:r>
              <a:rPr lang="hr-HR" sz="2400" dirty="0"/>
              <a:t> kockanja</a:t>
            </a:r>
          </a:p>
          <a:p>
            <a:pPr marL="0" indent="0">
              <a:buNone/>
            </a:pPr>
            <a:endParaRPr lang="hr-HR" sz="2400" dirty="0"/>
          </a:p>
          <a:p>
            <a:endParaRPr lang="hr-HR" sz="3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0A92834-C7F8-4883-8355-E614026D6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662" y="4633912"/>
            <a:ext cx="2143125" cy="21431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3A7F380-9F3E-4AC0-A463-6E006D830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75" y="4067176"/>
            <a:ext cx="2143125" cy="21431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3C04995-6275-4A9D-AD91-F34F9EBBD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75" y="1009650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92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7BF36B-AC59-423B-AE9E-C7E9B58B0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4963" y="1695450"/>
            <a:ext cx="8915399" cy="2262781"/>
          </a:xfrm>
        </p:spPr>
        <p:txBody>
          <a:bodyPr/>
          <a:lstStyle/>
          <a:p>
            <a:r>
              <a:rPr lang="hr-HR" dirty="0"/>
              <a:t>HVALA NA PAŽNJI!!!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44849DF-3617-470B-B1A8-23757EC81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6296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amen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342</Words>
  <Application>Microsoft Office PowerPoint</Application>
  <PresentationFormat>Široki zaslon</PresentationFormat>
  <Paragraphs>59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Pramen</vt:lpstr>
      <vt:lpstr>KOCKANJE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LIJEČENJE OVISONOSTI O KOCKI</vt:lpstr>
      <vt:lpstr>PowerPoint prezentacija</vt:lpstr>
      <vt:lpstr>HVALA NA PAŽNJI!!!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KOCKANJE</dc:title>
  <dc:creator>Petra Marić</dc:creator>
  <cp:lastModifiedBy>Ljiljana Matijaš</cp:lastModifiedBy>
  <cp:revision>2</cp:revision>
  <dcterms:created xsi:type="dcterms:W3CDTF">2020-11-29T18:19:38Z</dcterms:created>
  <dcterms:modified xsi:type="dcterms:W3CDTF">2020-12-03T07:20:06Z</dcterms:modified>
</cp:coreProperties>
</file>