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0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177E94-BBC5-4F11-B5D5-7C8CD306BC19}" v="2846" dt="2021-05-14T11:43:10.722"/>
    <p1510:client id="{45B7DB61-3D93-4E43-B68B-E25F8B650CAA}" v="26" dt="2021-05-14T12:17:54.2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271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6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8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07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5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5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3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5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5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3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311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uelohara.com/search/label/Muje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sa/3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boo.com/media/69544-sojourner-truth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adicalprofeminist.blogspot.com/2009/11/with-gratitude-to-african-american.html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3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6" y="940110"/>
            <a:ext cx="7797799" cy="2138400"/>
          </a:xfrm>
        </p:spPr>
        <p:txBody>
          <a:bodyPr>
            <a:normAutofit/>
          </a:bodyPr>
          <a:lstStyle/>
          <a:p>
            <a:r>
              <a:rPr lang="en-US" sz="3600" dirty="0"/>
              <a:t>Sojourner Truth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0594" y="4141091"/>
            <a:ext cx="5575300" cy="1655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i="0" dirty="0">
                <a:solidFill>
                  <a:srgbClr val="FFFFFF"/>
                </a:solidFill>
                <a:latin typeface="Rockwell Nova Light"/>
                <a:cs typeface="Calibri"/>
              </a:rPr>
              <a:t>AKTIVISTKINJA</a:t>
            </a:r>
          </a:p>
          <a:p>
            <a:r>
              <a:rPr lang="en-US" sz="1600" i="0" dirty="0" err="1">
                <a:solidFill>
                  <a:srgbClr val="FFFFFF"/>
                </a:solidFill>
                <a:latin typeface="Rockwell Nova Light"/>
                <a:cs typeface="Calibri"/>
              </a:rPr>
              <a:t>Izradila</a:t>
            </a:r>
            <a:r>
              <a:rPr lang="en-US" sz="1600" i="0" dirty="0">
                <a:solidFill>
                  <a:srgbClr val="FFFFFF"/>
                </a:solidFill>
                <a:latin typeface="Rockwell Nova Light"/>
                <a:cs typeface="Calibri"/>
              </a:rPr>
              <a:t>: Nicole Macan</a:t>
            </a:r>
            <a:endParaRPr lang="en-US" sz="1600" i="0">
              <a:latin typeface="Rockwell Nova Light"/>
              <a:cs typeface="Calibri"/>
            </a:endParaRPr>
          </a:p>
        </p:txBody>
      </p:sp>
      <p:cxnSp>
        <p:nvCxnSpPr>
          <p:cNvPr id="42" name="Straight Connector 45">
            <a:extLst>
              <a:ext uri="{FF2B5EF4-FFF2-40B4-BE49-F238E27FC236}">
                <a16:creationId xmlns:a16="http://schemas.microsoft.com/office/drawing/2014/main" id="{32E97E5C-7A5F-424E-AAE4-654396E907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37" descr="A picture containing text, person, old, person&#10;&#10;Description automatically generated">
            <a:extLst>
              <a:ext uri="{FF2B5EF4-FFF2-40B4-BE49-F238E27FC236}">
                <a16:creationId xmlns:a16="http://schemas.microsoft.com/office/drawing/2014/main" id="{EA7694D3-E826-4FA2-A59D-7C396BDA9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7781693" y="945335"/>
            <a:ext cx="3282175" cy="4586329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33679233-94E5-46FF-BF34-21DB3E283639}"/>
              </a:ext>
            </a:extLst>
          </p:cNvPr>
          <p:cNvSpPr txBox="1"/>
          <p:nvPr/>
        </p:nvSpPr>
        <p:spPr>
          <a:xfrm>
            <a:off x="7781693" y="5530966"/>
            <a:ext cx="3282175" cy="3175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r>
              <a:rPr lang="en-US">
                <a:hlinkClick r:id="rId3"/>
              </a:rPr>
              <a:t>This Photo</a:t>
            </a:r>
            <a:r>
              <a:rPr lang="en-US"/>
              <a:t> by Unknown author is licensed under </a:t>
            </a:r>
            <a:r>
              <a:rPr lang="en-US">
                <a:hlinkClick r:id="rId4"/>
              </a:rPr>
              <a:t>CC BY-SA-NC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9CCA78-598B-4B20-B8BC-1033D8B6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4263"/>
            <a:ext cx="4457200" cy="4689475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err="1"/>
              <a:t>škole</a:t>
            </a:r>
            <a:endParaRPr lang="en-US" err="1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3429000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34657-09E3-4563-8CAD-A59A5F4BC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4801" y="1079499"/>
            <a:ext cx="4451350" cy="4689476"/>
          </a:xfrm>
        </p:spPr>
        <p:txBody>
          <a:bodyPr anchor="ctr">
            <a:normAutofit/>
          </a:bodyPr>
          <a:lstStyle/>
          <a:p>
            <a:pPr marL="359410" indent="-359410"/>
            <a:r>
              <a:rPr lang="en-US"/>
              <a:t>za </a:t>
            </a:r>
            <a:r>
              <a:rPr lang="en-US" err="1"/>
              <a:t>postati</a:t>
            </a:r>
            <a:r>
              <a:rPr lang="en-US"/>
              <a:t> </a:t>
            </a:r>
            <a:r>
              <a:rPr lang="en-US" err="1"/>
              <a:t>aktivist</a:t>
            </a:r>
            <a:r>
              <a:rPr lang="en-US"/>
              <a:t> </a:t>
            </a:r>
            <a:r>
              <a:rPr lang="en-US" err="1"/>
              <a:t>nisu</a:t>
            </a:r>
            <a:r>
              <a:rPr lang="en-US"/>
              <a:t> </a:t>
            </a:r>
            <a:r>
              <a:rPr lang="en-US" err="1"/>
              <a:t>potrebne</a:t>
            </a:r>
            <a:r>
              <a:rPr lang="en-US"/>
              <a:t> </a:t>
            </a:r>
            <a:r>
              <a:rPr lang="en-US" err="1"/>
              <a:t>posebne</a:t>
            </a:r>
            <a:r>
              <a:rPr lang="en-US"/>
              <a:t> </a:t>
            </a:r>
            <a:r>
              <a:rPr lang="en-US" err="1"/>
              <a:t>škole</a:t>
            </a:r>
            <a:r>
              <a:rPr lang="en-US"/>
              <a:t>, </a:t>
            </a:r>
            <a:r>
              <a:rPr lang="en-US" err="1"/>
              <a:t>već</a:t>
            </a:r>
            <a:r>
              <a:rPr lang="en-US"/>
              <a:t> </a:t>
            </a:r>
            <a:r>
              <a:rPr lang="en-US" err="1"/>
              <a:t>želja</a:t>
            </a:r>
            <a:r>
              <a:rPr lang="en-US"/>
              <a:t> i volja za </a:t>
            </a:r>
            <a:r>
              <a:rPr lang="en-US" err="1"/>
              <a:t>promjenom</a:t>
            </a:r>
            <a:r>
              <a:rPr lang="en-US"/>
              <a:t>, pomoći i podrškom </a:t>
            </a:r>
            <a:r>
              <a:rPr lang="en-US" err="1"/>
              <a:t>drugih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48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18603-36DB-4D9B-B51F-9883E53AA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postignuća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40BB1-FFCF-44B4-8059-85A7A082F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9410" indent="-359410"/>
            <a:r>
              <a:rPr lang="en-US" dirty="0" err="1">
                <a:solidFill>
                  <a:srgbClr val="FFFFFF"/>
                </a:solidFill>
              </a:rPr>
              <a:t>Inspiracija</a:t>
            </a:r>
            <a:r>
              <a:rPr lang="en-US" dirty="0">
                <a:solidFill>
                  <a:srgbClr val="FFFFFF"/>
                </a:solidFill>
              </a:rPr>
              <a:t> je za </a:t>
            </a:r>
            <a:r>
              <a:rPr lang="en-US" dirty="0" err="1">
                <a:solidFill>
                  <a:srgbClr val="FFFFFF"/>
                </a:solidFill>
              </a:rPr>
              <a:t>mnoštvo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kipova</a:t>
            </a:r>
            <a:r>
              <a:rPr lang="en-US" dirty="0">
                <a:solidFill>
                  <a:srgbClr val="FFFFFF"/>
                </a:solidFill>
              </a:rPr>
              <a:t> koji </a:t>
            </a:r>
            <a:r>
              <a:rPr lang="en-US" dirty="0" err="1">
                <a:solidFill>
                  <a:srgbClr val="FFFFFF"/>
                </a:solidFill>
              </a:rPr>
              <a:t>su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dobivali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razne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nagrade</a:t>
            </a:r>
          </a:p>
          <a:p>
            <a:pPr marL="359410" indent="-359410">
              <a:buClr>
                <a:srgbClr val="E3E35E"/>
              </a:buClr>
            </a:pPr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1B66BD1-15A5-4C8E-A794-FD492F5B6B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741" y="2619569"/>
            <a:ext cx="2743200" cy="3570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09534C1-DAE8-40C7-BB6E-973546C322DF}"/>
              </a:ext>
            </a:extLst>
          </p:cNvPr>
          <p:cNvSpPr txBox="1"/>
          <p:nvPr/>
        </p:nvSpPr>
        <p:spPr>
          <a:xfrm>
            <a:off x="4371278" y="5254083"/>
            <a:ext cx="595846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The Libyan Sybil – </a:t>
            </a:r>
            <a:r>
              <a:rPr lang="en-US" dirty="0" err="1"/>
              <a:t>djelo</a:t>
            </a:r>
            <a:r>
              <a:rPr lang="en-US" dirty="0"/>
              <a:t> Williama </a:t>
            </a:r>
            <a:r>
              <a:rPr lang="en-US" dirty="0" err="1"/>
              <a:t>Wetmorea</a:t>
            </a:r>
            <a:r>
              <a:rPr lang="en-US" dirty="0"/>
              <a:t> 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dobilo</a:t>
            </a:r>
            <a:r>
              <a:rPr lang="en-US" dirty="0"/>
              <a:t> </a:t>
            </a:r>
            <a:r>
              <a:rPr lang="en-US" dirty="0" err="1"/>
              <a:t>nagradu</a:t>
            </a:r>
            <a:r>
              <a:rPr lang="en-US" dirty="0"/>
              <a:t> 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Svjetskoj</a:t>
            </a:r>
            <a:r>
              <a:rPr lang="en-US" dirty="0"/>
              <a:t> </a:t>
            </a:r>
            <a:r>
              <a:rPr lang="en-US" dirty="0" err="1"/>
              <a:t>izložbi</a:t>
            </a:r>
            <a:r>
              <a:rPr lang="en-US" dirty="0"/>
              <a:t> u </a:t>
            </a:r>
            <a:r>
              <a:rPr lang="en-US" dirty="0" err="1"/>
              <a:t>Londonu</a:t>
            </a:r>
            <a:r>
              <a:rPr lang="en-US" dirty="0"/>
              <a:t> (</a:t>
            </a:r>
            <a:r>
              <a:rPr lang="en-US" dirty="0">
                <a:ea typeface="+mn-lt"/>
                <a:cs typeface="+mn-lt"/>
              </a:rPr>
              <a:t>Sojourner Truth – Wikipedia)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6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A91BF2-FE3B-4768-B209-0C26E1EE1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4263"/>
            <a:ext cx="4457200" cy="4689475"/>
          </a:xfrm>
        </p:spPr>
        <p:txBody>
          <a:bodyPr anchor="ctr">
            <a:normAutofit/>
          </a:bodyPr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3429000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B49DF-9C80-4049-991D-DF5D53982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923" y="1348987"/>
            <a:ext cx="4451350" cy="4689476"/>
          </a:xfrm>
        </p:spPr>
        <p:txBody>
          <a:bodyPr anchor="ctr">
            <a:normAutofit/>
          </a:bodyPr>
          <a:lstStyle/>
          <a:p>
            <a:pPr marL="359410" indent="-359410"/>
            <a:r>
              <a:rPr lang="en-US" dirty="0">
                <a:solidFill>
                  <a:srgbClr val="FFFFFF"/>
                </a:solidFill>
              </a:rPr>
              <a:t>"</a:t>
            </a:r>
            <a:r>
              <a:rPr lang="en-US" dirty="0" err="1">
                <a:solidFill>
                  <a:srgbClr val="FFFFFF"/>
                </a:solidFill>
              </a:rPr>
              <a:t>Onaj</a:t>
            </a:r>
            <a:r>
              <a:rPr lang="en-US" dirty="0">
                <a:solidFill>
                  <a:srgbClr val="FFFFFF"/>
                </a:solidFill>
              </a:rPr>
              <a:t> </a:t>
            </a:r>
            <a:r>
              <a:rPr lang="en-US" dirty="0" err="1">
                <a:solidFill>
                  <a:srgbClr val="FFFFFF"/>
                </a:solidFill>
              </a:rPr>
              <a:t>čovjek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kaže</a:t>
            </a:r>
            <a:r>
              <a:rPr lang="en-US" dirty="0">
                <a:solidFill>
                  <a:srgbClr val="FFFFFF"/>
                </a:solidFill>
              </a:rPr>
              <a:t> da </a:t>
            </a:r>
            <a:r>
              <a:rPr lang="en-US" dirty="0" err="1">
                <a:solidFill>
                  <a:srgbClr val="FFFFFF"/>
                </a:solidFill>
              </a:rPr>
              <a:t>ženama</a:t>
            </a:r>
            <a:r>
              <a:rPr lang="en-US" dirty="0">
                <a:solidFill>
                  <a:srgbClr val="FFFFFF"/>
                </a:solidFill>
              </a:rPr>
              <a:t> </a:t>
            </a:r>
            <a:r>
              <a:rPr lang="en-US" dirty="0" err="1">
                <a:solidFill>
                  <a:srgbClr val="FFFFFF"/>
                </a:solidFill>
              </a:rPr>
              <a:t>treba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pomoći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ući</a:t>
            </a:r>
            <a:r>
              <a:rPr lang="en-US" dirty="0">
                <a:solidFill>
                  <a:srgbClr val="FFFFFF"/>
                </a:solidFill>
              </a:rPr>
              <a:t> u </a:t>
            </a:r>
            <a:r>
              <a:rPr lang="en-US" dirty="0" err="1">
                <a:solidFill>
                  <a:srgbClr val="FFFFFF"/>
                </a:solidFill>
              </a:rPr>
              <a:t>kočiju</a:t>
            </a:r>
            <a:r>
              <a:rPr lang="en-US" dirty="0">
                <a:solidFill>
                  <a:srgbClr val="FFFFFF"/>
                </a:solidFill>
              </a:rPr>
              <a:t> I </a:t>
            </a:r>
            <a:r>
              <a:rPr lang="en-US" dirty="0" err="1">
                <a:solidFill>
                  <a:srgbClr val="FFFFFF"/>
                </a:solidFill>
              </a:rPr>
              <a:t>prenijetiih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preko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jarka</a:t>
            </a:r>
            <a:r>
              <a:rPr lang="en-US" dirty="0">
                <a:solidFill>
                  <a:srgbClr val="FFFFFF"/>
                </a:solidFill>
              </a:rPr>
              <a:t>. Meni </a:t>
            </a:r>
            <a:r>
              <a:rPr lang="en-US" dirty="0" err="1">
                <a:solidFill>
                  <a:srgbClr val="FFFFFF"/>
                </a:solidFill>
              </a:rPr>
              <a:t>nitko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nikad</a:t>
            </a:r>
            <a:r>
              <a:rPr lang="en-US" dirty="0">
                <a:solidFill>
                  <a:srgbClr val="FFFFFF"/>
                </a:solidFill>
              </a:rPr>
              <a:t> ne </a:t>
            </a:r>
            <a:r>
              <a:rPr lang="en-US" dirty="0" err="1">
                <a:solidFill>
                  <a:srgbClr val="FFFFFF"/>
                </a:solidFill>
              </a:rPr>
              <a:t>pomaže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pri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ulasku</a:t>
            </a:r>
            <a:r>
              <a:rPr lang="en-US" dirty="0">
                <a:solidFill>
                  <a:srgbClr val="FFFFFF"/>
                </a:solidFill>
              </a:rPr>
              <a:t> u </a:t>
            </a:r>
            <a:r>
              <a:rPr lang="en-US" dirty="0" err="1">
                <a:solidFill>
                  <a:srgbClr val="FFFFFF"/>
                </a:solidFill>
              </a:rPr>
              <a:t>kočiju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niti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prelasku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preko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lokvi</a:t>
            </a:r>
            <a:r>
              <a:rPr lang="en-US" dirty="0">
                <a:solidFill>
                  <a:srgbClr val="FFFFFF"/>
                </a:solidFill>
              </a:rPr>
              <a:t>! A </a:t>
            </a:r>
            <a:r>
              <a:rPr lang="en-US" dirty="0" err="1">
                <a:solidFill>
                  <a:srgbClr val="FFFFFF"/>
                </a:solidFill>
              </a:rPr>
              <a:t>zar</a:t>
            </a:r>
            <a:r>
              <a:rPr lang="en-US" dirty="0">
                <a:solidFill>
                  <a:srgbClr val="FFFFFF"/>
                </a:solidFill>
              </a:rPr>
              <a:t> ja </a:t>
            </a:r>
            <a:r>
              <a:rPr lang="en-US" dirty="0" err="1">
                <a:solidFill>
                  <a:srgbClr val="FFFFFF"/>
                </a:solidFill>
              </a:rPr>
              <a:t>nisam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žena</a:t>
            </a:r>
            <a:r>
              <a:rPr lang="en-US" dirty="0">
                <a:solidFill>
                  <a:srgbClr val="FFFFFF"/>
                </a:solidFill>
              </a:rPr>
              <a:t>?"- Sojourner Truth</a:t>
            </a:r>
          </a:p>
          <a:p>
            <a:pPr marL="0" indent="0">
              <a:buClr>
                <a:srgbClr val="E3E35E"/>
              </a:buClr>
              <a:buNone/>
            </a:pPr>
            <a:endParaRPr lang="en-US"/>
          </a:p>
        </p:txBody>
      </p:sp>
      <p:pic>
        <p:nvPicPr>
          <p:cNvPr id="4" name="Picture 5" descr="A picture containing person, person&#10;&#10;Description automatically generated">
            <a:extLst>
              <a:ext uri="{FF2B5EF4-FFF2-40B4-BE49-F238E27FC236}">
                <a16:creationId xmlns:a16="http://schemas.microsoft.com/office/drawing/2014/main" id="{4D7ED5D1-AA3B-476D-9DA3-B3196C14B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592766" y="1226685"/>
            <a:ext cx="3328639" cy="43953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31F13E9-CC47-48A6-9592-66010A02D409}"/>
              </a:ext>
            </a:extLst>
          </p:cNvPr>
          <p:cNvSpPr txBox="1"/>
          <p:nvPr/>
        </p:nvSpPr>
        <p:spPr>
          <a:xfrm>
            <a:off x="1880839" y="5723558"/>
            <a:ext cx="2743200" cy="3175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r>
              <a:rPr lang="en-US">
                <a:hlinkClick r:id="rId3"/>
              </a:rPr>
              <a:t>This Photo</a:t>
            </a:r>
            <a:r>
              <a:rPr lang="en-US"/>
              <a:t> by Unknown author is licensed under </a:t>
            </a:r>
            <a:r>
              <a:rPr lang="en-US">
                <a:hlinkClick r:id="rId4"/>
              </a:rPr>
              <a:t>CC BY-NC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2314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4CED4-AE86-42E9-AE9B-F83C0D662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Text, letter&#10;&#10;Description automatically generated">
            <a:extLst>
              <a:ext uri="{FF2B5EF4-FFF2-40B4-BE49-F238E27FC236}">
                <a16:creationId xmlns:a16="http://schemas.microsoft.com/office/drawing/2014/main" id="{C4529ED6-D417-4FC3-BF3D-566D705205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-5400000">
            <a:off x="4386838" y="354980"/>
            <a:ext cx="3346924" cy="6886885"/>
          </a:xfrm>
        </p:spPr>
      </p:pic>
    </p:spTree>
    <p:extLst>
      <p:ext uri="{BB962C8B-B14F-4D97-AF65-F5344CB8AC3E}">
        <p14:creationId xmlns:p14="http://schemas.microsoft.com/office/powerpoint/2010/main" val="1273736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72D463-A1B6-4846-A34D-E503C6AD5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4263"/>
            <a:ext cx="4457200" cy="4689475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Sojourner truth</a:t>
            </a:r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3429000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14DBE-6A17-4325-B68F-B4AC2D49D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9850" y="1943719"/>
            <a:ext cx="4451350" cy="4689476"/>
          </a:xfrm>
        </p:spPr>
        <p:txBody>
          <a:bodyPr anchor="ctr">
            <a:normAutofit/>
          </a:bodyPr>
          <a:lstStyle/>
          <a:p>
            <a:pPr marL="359410" indent="-359410"/>
            <a:r>
              <a:rPr lang="en-US"/>
              <a:t>Isabella-</a:t>
            </a:r>
            <a:r>
              <a:rPr lang="en-US" err="1"/>
              <a:t>promijenila</a:t>
            </a:r>
            <a:r>
              <a:rPr lang="en-US"/>
              <a:t> ime u Sojourner Truth </a:t>
            </a:r>
          </a:p>
          <a:p>
            <a:pPr marL="359410" indent="-359410">
              <a:buClr>
                <a:srgbClr val="E3E35E"/>
              </a:buClr>
            </a:pPr>
            <a:r>
              <a:rPr lang="en-US" err="1"/>
              <a:t>aktivistkinja</a:t>
            </a:r>
            <a:endParaRPr lang="en-US"/>
          </a:p>
          <a:p>
            <a:pPr marL="359410" indent="-359410">
              <a:buClr>
                <a:srgbClr val="E3E35E"/>
              </a:buClr>
            </a:pPr>
            <a:r>
              <a:rPr lang="en-US" err="1"/>
              <a:t>rođena</a:t>
            </a:r>
            <a:r>
              <a:rPr lang="en-US"/>
              <a:t> </a:t>
            </a:r>
            <a:r>
              <a:rPr lang="en-US" err="1"/>
              <a:t>oko</a:t>
            </a:r>
            <a:r>
              <a:rPr lang="en-US"/>
              <a:t> 1797. </a:t>
            </a:r>
            <a:r>
              <a:rPr lang="en-US" err="1"/>
              <a:t>godine</a:t>
            </a:r>
            <a:r>
              <a:rPr lang="en-US"/>
              <a:t> u SAD-u u </a:t>
            </a:r>
            <a:r>
              <a:rPr lang="en-US" err="1"/>
              <a:t>vrijeme</a:t>
            </a:r>
            <a:r>
              <a:rPr lang="en-US"/>
              <a:t> </a:t>
            </a:r>
            <a:r>
              <a:rPr lang="en-US" err="1"/>
              <a:t>ropstva</a:t>
            </a:r>
            <a:endParaRPr lang="en-US" dirty="0" err="1"/>
          </a:p>
          <a:p>
            <a:pPr marL="0" indent="0">
              <a:buClr>
                <a:srgbClr val="E3E35E"/>
              </a:buClr>
              <a:buNone/>
            </a:pPr>
            <a:endParaRPr lang="en-US" err="1"/>
          </a:p>
          <a:p>
            <a:pPr marL="359410" indent="-359410">
              <a:buClr>
                <a:srgbClr val="E3E35E"/>
              </a:buClr>
            </a:pPr>
            <a:endParaRPr lang="en-US"/>
          </a:p>
          <a:p>
            <a:pPr marL="359410" indent="-359410">
              <a:buClr>
                <a:srgbClr val="E3E35E"/>
              </a:buClr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93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A331BE-7EDF-4EB2-B47F-A0801DF4B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4263"/>
            <a:ext cx="4457200" cy="4689475"/>
          </a:xfrm>
        </p:spPr>
        <p:txBody>
          <a:bodyPr anchor="ctr">
            <a:normAutofit/>
          </a:bodyPr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3429000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44114-629C-4E11-B5F3-382010BA1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9850" y="1348987"/>
            <a:ext cx="4451350" cy="4689476"/>
          </a:xfrm>
        </p:spPr>
        <p:txBody>
          <a:bodyPr anchor="ctr">
            <a:normAutofit/>
          </a:bodyPr>
          <a:lstStyle/>
          <a:p>
            <a:pPr marL="359410" indent="-359410"/>
            <a:r>
              <a:rPr lang="en-US" err="1"/>
              <a:t>imala</a:t>
            </a:r>
            <a:r>
              <a:rPr lang="en-US"/>
              <a:t> je </a:t>
            </a:r>
            <a:r>
              <a:rPr lang="en-US" err="1"/>
              <a:t>moćan</a:t>
            </a:r>
            <a:r>
              <a:rPr lang="en-US"/>
              <a:t> </a:t>
            </a:r>
            <a:r>
              <a:rPr lang="en-US" err="1"/>
              <a:t>glas</a:t>
            </a:r>
            <a:r>
              <a:rPr lang="en-US"/>
              <a:t> </a:t>
            </a:r>
            <a:r>
              <a:rPr lang="en-US" err="1"/>
              <a:t>kojega</a:t>
            </a:r>
            <a:r>
              <a:rPr lang="en-US"/>
              <a:t> </a:t>
            </a:r>
            <a:r>
              <a:rPr lang="en-US" err="1"/>
              <a:t>zbog</a:t>
            </a:r>
            <a:r>
              <a:rPr lang="en-US"/>
              <a:t> </a:t>
            </a:r>
            <a:r>
              <a:rPr lang="en-US" err="1"/>
              <a:t>ropstva</a:t>
            </a:r>
            <a:r>
              <a:rPr lang="en-US"/>
              <a:t> </a:t>
            </a:r>
            <a:r>
              <a:rPr lang="en-US" err="1"/>
              <a:t>nije</a:t>
            </a:r>
            <a:r>
              <a:rPr lang="en-US"/>
              <a:t> </a:t>
            </a:r>
            <a:r>
              <a:rPr lang="en-US" err="1"/>
              <a:t>mogla</a:t>
            </a:r>
            <a:r>
              <a:rPr lang="en-US"/>
              <a:t> </a:t>
            </a:r>
            <a:r>
              <a:rPr lang="en-US" err="1"/>
              <a:t>upotrijebiti</a:t>
            </a:r>
            <a:endParaRPr lang="en-US"/>
          </a:p>
          <a:p>
            <a:pPr marL="359410" indent="-359410">
              <a:buClr>
                <a:srgbClr val="E3E35E"/>
              </a:buClr>
            </a:pPr>
            <a:endParaRPr lang="en-US"/>
          </a:p>
        </p:txBody>
      </p:sp>
      <p:pic>
        <p:nvPicPr>
          <p:cNvPr id="4" name="Picture 4" descr="A picture containing text, posing&#10;&#10;Description automatically generated">
            <a:extLst>
              <a:ext uri="{FF2B5EF4-FFF2-40B4-BE49-F238E27FC236}">
                <a16:creationId xmlns:a16="http://schemas.microsoft.com/office/drawing/2014/main" id="{0C57D634-C8E7-4A3B-9703-C58E417B8C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860047" y="1552343"/>
            <a:ext cx="2896297" cy="36510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13CDCE-3357-4904-BC77-F35D57BC17D1}"/>
              </a:ext>
            </a:extLst>
          </p:cNvPr>
          <p:cNvSpPr txBox="1"/>
          <p:nvPr/>
        </p:nvSpPr>
        <p:spPr>
          <a:xfrm>
            <a:off x="1915804" y="5231316"/>
            <a:ext cx="2775492" cy="289622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r>
              <a:rPr lang="en-US">
                <a:hlinkClick r:id="rId3"/>
              </a:rPr>
              <a:t>This Photo</a:t>
            </a:r>
            <a:r>
              <a:rPr lang="en-US"/>
              <a:t> by Unknown author is licensed under </a:t>
            </a:r>
            <a:r>
              <a:rPr lang="en-US">
                <a:hlinkClick r:id="rId4"/>
              </a:rPr>
              <a:t>CC BY-NC-ND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6650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BFB91A-1EF3-40FD-A1B3-B3D300F9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4263"/>
            <a:ext cx="4457200" cy="4689475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err="1"/>
              <a:t>udaja</a:t>
            </a:r>
            <a:endParaRPr lang="en-US" err="1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3429000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A2BBD-EFB9-4142-B0C1-78775FEA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4801" y="1079499"/>
            <a:ext cx="4451350" cy="4689476"/>
          </a:xfrm>
        </p:spPr>
        <p:txBody>
          <a:bodyPr anchor="ctr">
            <a:normAutofit/>
          </a:bodyPr>
          <a:lstStyle/>
          <a:p>
            <a:pPr marL="359410" indent="-359410"/>
            <a:r>
              <a:rPr lang="en-US" dirty="0" err="1">
                <a:solidFill>
                  <a:srgbClr val="FFFFFF"/>
                </a:solidFill>
              </a:rPr>
              <a:t>zaljubila</a:t>
            </a:r>
            <a:r>
              <a:rPr lang="en-US" dirty="0">
                <a:solidFill>
                  <a:srgbClr val="FFFFFF"/>
                </a:solidFill>
              </a:rPr>
              <a:t> se u </a:t>
            </a:r>
            <a:r>
              <a:rPr lang="en-US" dirty="0" err="1">
                <a:solidFill>
                  <a:srgbClr val="FFFFFF"/>
                </a:solidFill>
              </a:rPr>
              <a:t>muškarca</a:t>
            </a:r>
            <a:r>
              <a:rPr lang="en-US" dirty="0">
                <a:solidFill>
                  <a:srgbClr val="FFFFFF"/>
                </a:solidFill>
              </a:rPr>
              <a:t> Roberta za </a:t>
            </a:r>
            <a:r>
              <a:rPr lang="en-US" dirty="0" err="1">
                <a:solidFill>
                  <a:srgbClr val="FFFFFF"/>
                </a:solidFill>
              </a:rPr>
              <a:t>kojega</a:t>
            </a:r>
            <a:r>
              <a:rPr lang="en-US" dirty="0">
                <a:solidFill>
                  <a:srgbClr val="FFFFFF"/>
                </a:solidFill>
              </a:rPr>
              <a:t> se </a:t>
            </a:r>
            <a:r>
              <a:rPr lang="en-US" dirty="0" err="1">
                <a:solidFill>
                  <a:srgbClr val="FFFFFF"/>
                </a:solidFill>
              </a:rPr>
              <a:t>htjela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udati</a:t>
            </a:r>
            <a:r>
              <a:rPr lang="en-US" dirty="0">
                <a:solidFill>
                  <a:srgbClr val="FFFFFF"/>
                </a:solidFill>
              </a:rPr>
              <a:t>, no </a:t>
            </a:r>
            <a:r>
              <a:rPr lang="en-US" dirty="0" err="1">
                <a:solidFill>
                  <a:srgbClr val="FFFFFF"/>
                </a:solidFill>
              </a:rPr>
              <a:t>obitelj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koja</a:t>
            </a:r>
            <a:r>
              <a:rPr lang="en-US" dirty="0">
                <a:solidFill>
                  <a:srgbClr val="FFFFFF"/>
                </a:solidFill>
              </a:rPr>
              <a:t> ga je </a:t>
            </a:r>
            <a:r>
              <a:rPr lang="en-US" dirty="0" err="1">
                <a:solidFill>
                  <a:srgbClr val="FFFFFF"/>
                </a:solidFill>
              </a:rPr>
              <a:t>držala</a:t>
            </a:r>
            <a:r>
              <a:rPr lang="en-US" dirty="0">
                <a:solidFill>
                  <a:srgbClr val="FFFFFF"/>
                </a:solidFill>
              </a:rPr>
              <a:t> za </a:t>
            </a:r>
            <a:r>
              <a:rPr lang="en-US" dirty="0" err="1">
                <a:solidFill>
                  <a:srgbClr val="FFFFFF"/>
                </a:solidFill>
              </a:rPr>
              <a:t>roba</a:t>
            </a:r>
            <a:r>
              <a:rPr lang="en-US" dirty="0">
                <a:solidFill>
                  <a:srgbClr val="FFFFFF"/>
                </a:solidFill>
              </a:rPr>
              <a:t> mu to </a:t>
            </a:r>
            <a:r>
              <a:rPr lang="en-US" dirty="0" err="1">
                <a:solidFill>
                  <a:srgbClr val="FFFFFF"/>
                </a:solidFill>
              </a:rPr>
              <a:t>zabranjuje</a:t>
            </a:r>
            <a:endParaRPr lang="en-US" dirty="0">
              <a:solidFill>
                <a:srgbClr val="FFFFFF"/>
              </a:solidFill>
            </a:endParaRPr>
          </a:p>
          <a:p>
            <a:pPr marL="359410" indent="-359410">
              <a:buClr>
                <a:srgbClr val="E3E35E"/>
              </a:buClr>
            </a:pPr>
            <a:r>
              <a:rPr lang="en-US" dirty="0" err="1">
                <a:solidFill>
                  <a:srgbClr val="FFFFFF"/>
                </a:solidFill>
              </a:rPr>
              <a:t>prisiljeno</a:t>
            </a:r>
            <a:r>
              <a:rPr lang="en-US" dirty="0">
                <a:solidFill>
                  <a:srgbClr val="FFFFFF"/>
                </a:solidFill>
              </a:rPr>
              <a:t> se </a:t>
            </a:r>
            <a:r>
              <a:rPr lang="en-US" dirty="0" err="1">
                <a:solidFill>
                  <a:srgbClr val="FFFFFF"/>
                </a:solidFill>
              </a:rPr>
              <a:t>udaje</a:t>
            </a:r>
            <a:r>
              <a:rPr lang="en-US" dirty="0">
                <a:solidFill>
                  <a:srgbClr val="FFFFFF"/>
                </a:solidFill>
              </a:rPr>
              <a:t> za Thomasa s </a:t>
            </a:r>
            <a:r>
              <a:rPr lang="en-US" dirty="0" err="1">
                <a:solidFill>
                  <a:srgbClr val="FFFFFF"/>
                </a:solidFill>
              </a:rPr>
              <a:t>kojim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kasnije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dobiva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petero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djece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216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105980-0278-4840-ABDC-52AE7270E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4263"/>
            <a:ext cx="4457200" cy="4689475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err="1"/>
              <a:t>ropstvo</a:t>
            </a:r>
            <a:endParaRPr lang="en-US" err="1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3429000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08900-7DE8-4E26-AC54-97AB8178E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4801" y="1079499"/>
            <a:ext cx="4451350" cy="4689476"/>
          </a:xfrm>
        </p:spPr>
        <p:txBody>
          <a:bodyPr anchor="ctr">
            <a:normAutofit/>
          </a:bodyPr>
          <a:lstStyle/>
          <a:p>
            <a:pPr marL="359410" indent="-359410"/>
            <a:r>
              <a:rPr lang="en-US" dirty="0" err="1">
                <a:solidFill>
                  <a:srgbClr val="FFFFFF"/>
                </a:solidFill>
              </a:rPr>
              <a:t>živjela</a:t>
            </a:r>
            <a:r>
              <a:rPr lang="en-US" dirty="0">
                <a:solidFill>
                  <a:srgbClr val="FFFFFF"/>
                </a:solidFill>
              </a:rPr>
              <a:t> je u </a:t>
            </a:r>
            <a:r>
              <a:rPr lang="en-US" dirty="0" err="1">
                <a:solidFill>
                  <a:srgbClr val="FFFFFF"/>
                </a:solidFill>
              </a:rPr>
              <a:t>strahu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jer</a:t>
            </a:r>
            <a:r>
              <a:rPr lang="en-US" dirty="0">
                <a:solidFill>
                  <a:srgbClr val="FFFFFF"/>
                </a:solidFill>
              </a:rPr>
              <a:t> je </a:t>
            </a:r>
            <a:r>
              <a:rPr lang="en-US" dirty="0" err="1">
                <a:solidFill>
                  <a:srgbClr val="FFFFFF"/>
                </a:solidFill>
              </a:rPr>
              <a:t>znala</a:t>
            </a:r>
            <a:r>
              <a:rPr lang="en-US" dirty="0">
                <a:solidFill>
                  <a:srgbClr val="FFFFFF"/>
                </a:solidFill>
              </a:rPr>
              <a:t> da </a:t>
            </a:r>
            <a:r>
              <a:rPr lang="en-US" dirty="0" err="1">
                <a:solidFill>
                  <a:srgbClr val="FFFFFF"/>
                </a:solidFill>
              </a:rPr>
              <a:t>robovlasnici</a:t>
            </a:r>
            <a:r>
              <a:rPr lang="en-US" dirty="0">
                <a:solidFill>
                  <a:srgbClr val="FFFFFF"/>
                </a:solidFill>
              </a:rPr>
              <a:t> </a:t>
            </a:r>
            <a:r>
              <a:rPr lang="en-US" dirty="0" err="1">
                <a:solidFill>
                  <a:srgbClr val="FFFFFF"/>
                </a:solidFill>
              </a:rPr>
              <a:t>imaju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pravo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prodati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njezinu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djecu</a:t>
            </a:r>
            <a:r>
              <a:rPr lang="en-US" dirty="0">
                <a:solidFill>
                  <a:srgbClr val="FFFFFF"/>
                </a:solidFill>
              </a:rPr>
              <a:t>, bez </a:t>
            </a:r>
            <a:r>
              <a:rPr lang="en-US" dirty="0" err="1">
                <a:solidFill>
                  <a:srgbClr val="FFFFFF"/>
                </a:solidFill>
              </a:rPr>
              <a:t>ikakve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najave</a:t>
            </a:r>
            <a:endParaRPr lang="en-US" dirty="0">
              <a:solidFill>
                <a:srgbClr val="FFFFFF"/>
              </a:solidFill>
            </a:endParaRPr>
          </a:p>
          <a:p>
            <a:pPr marL="359410" indent="-359410">
              <a:buClr>
                <a:srgbClr val="E3E35E"/>
              </a:buClr>
            </a:pPr>
            <a:r>
              <a:rPr lang="en-US" dirty="0">
                <a:solidFill>
                  <a:srgbClr val="FFFFFF"/>
                </a:solidFill>
              </a:rPr>
              <a:t>Dumont (</a:t>
            </a:r>
            <a:r>
              <a:rPr lang="en-US" dirty="0" err="1">
                <a:solidFill>
                  <a:srgbClr val="FFFFFF"/>
                </a:solidFill>
              </a:rPr>
              <a:t>robovlasnik</a:t>
            </a:r>
            <a:r>
              <a:rPr lang="en-US" dirty="0">
                <a:solidFill>
                  <a:srgbClr val="FFFFFF"/>
                </a:solidFill>
              </a:rPr>
              <a:t>) </a:t>
            </a:r>
            <a:r>
              <a:rPr lang="en-US" dirty="0" err="1">
                <a:solidFill>
                  <a:srgbClr val="FFFFFF"/>
                </a:solidFill>
              </a:rPr>
              <a:t>obećaje</a:t>
            </a:r>
            <a:r>
              <a:rPr lang="en-US" dirty="0">
                <a:solidFill>
                  <a:srgbClr val="FFFFFF"/>
                </a:solidFill>
              </a:rPr>
              <a:t> da </a:t>
            </a:r>
            <a:r>
              <a:rPr lang="en-US" dirty="0" err="1">
                <a:solidFill>
                  <a:srgbClr val="FFFFFF"/>
                </a:solidFill>
              </a:rPr>
              <a:t>će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osloboditi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Isabellu</a:t>
            </a:r>
            <a:r>
              <a:rPr lang="en-US" dirty="0">
                <a:solidFill>
                  <a:srgbClr val="FFFFFF"/>
                </a:solidFill>
              </a:rPr>
              <a:t> I </a:t>
            </a:r>
            <a:r>
              <a:rPr lang="en-US" dirty="0" err="1">
                <a:solidFill>
                  <a:srgbClr val="FFFFFF"/>
                </a:solidFill>
              </a:rPr>
              <a:t>njezinu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djecu</a:t>
            </a:r>
            <a:r>
              <a:rPr lang="en-US" dirty="0">
                <a:solidFill>
                  <a:srgbClr val="FFFFFF"/>
                </a:solidFill>
              </a:rPr>
              <a:t>, no tog dana </a:t>
            </a:r>
            <a:r>
              <a:rPr lang="en-US" dirty="0" err="1">
                <a:solidFill>
                  <a:srgbClr val="FFFFFF"/>
                </a:solidFill>
              </a:rPr>
              <a:t>ipak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krši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obećanje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310138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9DF928-EF49-4204-853F-6A2CDCC6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4263"/>
            <a:ext cx="4457200" cy="4689475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err="1"/>
              <a:t>pomoć</a:t>
            </a:r>
            <a:endParaRPr lang="en-US" err="1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3429000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CE48E-FEB9-451B-B5BF-8DBB5BB82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4801" y="1079499"/>
            <a:ext cx="4451350" cy="4689476"/>
          </a:xfrm>
        </p:spPr>
        <p:txBody>
          <a:bodyPr anchor="ctr">
            <a:normAutofit/>
          </a:bodyPr>
          <a:lstStyle/>
          <a:p>
            <a:pPr marL="359410" indent="-359410"/>
            <a:r>
              <a:rPr lang="en-US" dirty="0" err="1">
                <a:solidFill>
                  <a:srgbClr val="FFFFFF"/>
                </a:solidFill>
              </a:rPr>
              <a:t>susjedi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su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zagovarali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ukidanje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ropstva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te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platili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Dumontu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dvadeset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dolara</a:t>
            </a:r>
            <a:r>
              <a:rPr lang="en-US" dirty="0">
                <a:solidFill>
                  <a:srgbClr val="FFFFFF"/>
                </a:solidFill>
              </a:rPr>
              <a:t> </a:t>
            </a:r>
          </a:p>
          <a:p>
            <a:pPr marL="359410" indent="-359410">
              <a:buClr>
                <a:srgbClr val="E3E35E"/>
              </a:buClr>
            </a:pPr>
            <a:r>
              <a:rPr lang="en-US" dirty="0">
                <a:solidFill>
                  <a:srgbClr val="FFFFFF"/>
                </a:solidFill>
              </a:rPr>
              <a:t>Isabella je </a:t>
            </a:r>
            <a:r>
              <a:rPr lang="en-US" dirty="0" err="1">
                <a:solidFill>
                  <a:srgbClr val="FFFFFF"/>
                </a:solidFill>
              </a:rPr>
              <a:t>tada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oslobođena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te</a:t>
            </a:r>
            <a:r>
              <a:rPr lang="en-US" dirty="0">
                <a:solidFill>
                  <a:srgbClr val="FFFFFF"/>
                </a:solidFill>
              </a:rPr>
              <a:t> se </a:t>
            </a:r>
            <a:r>
              <a:rPr lang="en-US" dirty="0" err="1">
                <a:solidFill>
                  <a:srgbClr val="FFFFFF"/>
                </a:solidFill>
              </a:rPr>
              <a:t>može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koristiti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svojim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glasom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0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6915AF-9D5A-444A-887C-7F643BCA7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4263"/>
            <a:ext cx="4457200" cy="4689475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Prva </a:t>
            </a:r>
            <a:r>
              <a:rPr lang="en-US" dirty="0" err="1"/>
              <a:t>prilika</a:t>
            </a:r>
            <a:r>
              <a:rPr lang="en-US" dirty="0"/>
              <a:t> za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3429000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75E30-85E5-4AA2-9138-876092B72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4801" y="1079499"/>
            <a:ext cx="4451350" cy="4689476"/>
          </a:xfrm>
        </p:spPr>
        <p:txBody>
          <a:bodyPr anchor="ctr">
            <a:normAutofit/>
          </a:bodyPr>
          <a:lstStyle/>
          <a:p>
            <a:pPr marL="359410" indent="-359410"/>
            <a:r>
              <a:rPr lang="en-US" dirty="0">
                <a:solidFill>
                  <a:srgbClr val="FFFFFF"/>
                </a:solidFill>
              </a:rPr>
              <a:t>Peter (</a:t>
            </a:r>
            <a:r>
              <a:rPr lang="en-US" dirty="0" err="1">
                <a:solidFill>
                  <a:srgbClr val="FFFFFF"/>
                </a:solidFill>
              </a:rPr>
              <a:t>jedan</a:t>
            </a:r>
            <a:r>
              <a:rPr lang="en-US" dirty="0">
                <a:solidFill>
                  <a:srgbClr val="FFFFFF"/>
                </a:solidFill>
              </a:rPr>
              <a:t> od </a:t>
            </a:r>
            <a:r>
              <a:rPr lang="en-US" dirty="0" err="1">
                <a:solidFill>
                  <a:srgbClr val="FFFFFF"/>
                </a:solidFill>
              </a:rPr>
              <a:t>njezinih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sinova</a:t>
            </a:r>
            <a:r>
              <a:rPr lang="en-US" dirty="0">
                <a:solidFill>
                  <a:srgbClr val="FFFFFF"/>
                </a:solidFill>
              </a:rPr>
              <a:t>) </a:t>
            </a:r>
            <a:r>
              <a:rPr lang="en-US" dirty="0" err="1">
                <a:solidFill>
                  <a:srgbClr val="FFFFFF"/>
                </a:solidFill>
              </a:rPr>
              <a:t>prodan</a:t>
            </a:r>
            <a:r>
              <a:rPr lang="en-US" dirty="0">
                <a:solidFill>
                  <a:srgbClr val="FFFFFF"/>
                </a:solidFill>
              </a:rPr>
              <a:t> je </a:t>
            </a:r>
            <a:r>
              <a:rPr lang="en-US" dirty="0" err="1">
                <a:solidFill>
                  <a:srgbClr val="FFFFFF"/>
                </a:solidFill>
              </a:rPr>
              <a:t>Alabamu</a:t>
            </a:r>
            <a:r>
              <a:rPr lang="en-US" dirty="0">
                <a:solidFill>
                  <a:srgbClr val="FFFFFF"/>
                </a:solidFill>
              </a:rPr>
              <a:t> (</a:t>
            </a:r>
            <a:r>
              <a:rPr lang="en-US" dirty="0" err="1">
                <a:solidFill>
                  <a:srgbClr val="FFFFFF"/>
                </a:solidFill>
              </a:rPr>
              <a:t>prekograničnom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robovlasniku</a:t>
            </a:r>
            <a:r>
              <a:rPr lang="en-US" dirty="0">
                <a:solidFill>
                  <a:srgbClr val="FFFFFF"/>
                </a:solidFill>
              </a:rPr>
              <a:t>)</a:t>
            </a:r>
          </a:p>
          <a:p>
            <a:pPr marL="359410" indent="-359410">
              <a:buClr>
                <a:srgbClr val="E3E35E"/>
              </a:buClr>
            </a:pPr>
            <a:r>
              <a:rPr lang="en-US" dirty="0">
                <a:solidFill>
                  <a:srgbClr val="FFFFFF"/>
                </a:solidFill>
              </a:rPr>
              <a:t>Isabella je </a:t>
            </a:r>
            <a:r>
              <a:rPr lang="en-US" dirty="0" err="1">
                <a:solidFill>
                  <a:srgbClr val="FFFFFF"/>
                </a:solidFill>
              </a:rPr>
              <a:t>znala</a:t>
            </a:r>
            <a:r>
              <a:rPr lang="en-US" dirty="0">
                <a:solidFill>
                  <a:srgbClr val="FFFFFF"/>
                </a:solidFill>
              </a:rPr>
              <a:t> da to </a:t>
            </a:r>
            <a:r>
              <a:rPr lang="en-US" dirty="0" err="1">
                <a:solidFill>
                  <a:srgbClr val="FFFFFF"/>
                </a:solidFill>
              </a:rPr>
              <a:t>nije</a:t>
            </a:r>
            <a:r>
              <a:rPr lang="en-US" dirty="0">
                <a:solidFill>
                  <a:srgbClr val="FFFFFF"/>
                </a:solidFill>
              </a:rPr>
              <a:t> po </a:t>
            </a:r>
            <a:r>
              <a:rPr lang="en-US" dirty="0" err="1">
                <a:solidFill>
                  <a:srgbClr val="FFFFFF"/>
                </a:solidFill>
              </a:rPr>
              <a:t>zakonu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te</a:t>
            </a:r>
            <a:r>
              <a:rPr lang="en-US" dirty="0">
                <a:solidFill>
                  <a:srgbClr val="FFFFFF"/>
                </a:solidFill>
              </a:rPr>
              <a:t> ga je </a:t>
            </a:r>
            <a:r>
              <a:rPr lang="en-US" dirty="0" err="1">
                <a:solidFill>
                  <a:srgbClr val="FFFFFF"/>
                </a:solidFill>
              </a:rPr>
              <a:t>tužila</a:t>
            </a:r>
            <a:r>
              <a:rPr lang="en-US" dirty="0">
                <a:solidFill>
                  <a:srgbClr val="FFFFFF"/>
                </a:solidFill>
              </a:rPr>
              <a:t> </a:t>
            </a:r>
            <a:r>
              <a:rPr lang="en-US" dirty="0" err="1">
                <a:solidFill>
                  <a:srgbClr val="FFFFFF"/>
                </a:solidFill>
              </a:rPr>
              <a:t>i</a:t>
            </a:r>
            <a:r>
              <a:rPr lang="en-US" dirty="0">
                <a:solidFill>
                  <a:srgbClr val="FFFFFF"/>
                </a:solidFill>
              </a:rPr>
              <a:t> </a:t>
            </a:r>
            <a:r>
              <a:rPr lang="en-US" dirty="0" err="1">
                <a:solidFill>
                  <a:srgbClr val="FFFFFF"/>
                </a:solidFill>
              </a:rPr>
              <a:t>dobila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parnicu</a:t>
            </a:r>
            <a:endParaRPr lang="en-US" dirty="0">
              <a:solidFill>
                <a:srgbClr val="FFFFFF"/>
              </a:solidFill>
            </a:endParaRPr>
          </a:p>
          <a:p>
            <a:pPr marL="359410" indent="-359410">
              <a:buClr>
                <a:srgbClr val="E3E35E"/>
              </a:buClr>
            </a:pPr>
            <a:r>
              <a:rPr lang="en-US" dirty="0">
                <a:solidFill>
                  <a:srgbClr val="FFFFFF"/>
                </a:solidFill>
              </a:rPr>
              <a:t>Peter se </a:t>
            </a:r>
            <a:r>
              <a:rPr lang="en-US" dirty="0" err="1">
                <a:solidFill>
                  <a:srgbClr val="FFFFFF"/>
                </a:solidFill>
              </a:rPr>
              <a:t>vraća</a:t>
            </a:r>
            <a:r>
              <a:rPr lang="en-US" dirty="0">
                <a:solidFill>
                  <a:srgbClr val="FFFFFF"/>
                </a:solidFill>
              </a:rPr>
              <a:t> s </a:t>
            </a:r>
            <a:r>
              <a:rPr lang="en-US" dirty="0" err="1">
                <a:solidFill>
                  <a:srgbClr val="FFFFFF"/>
                </a:solidFill>
              </a:rPr>
              <a:t>njom</a:t>
            </a:r>
            <a:r>
              <a:rPr lang="en-US" dirty="0">
                <a:solidFill>
                  <a:srgbClr val="FFFFFF"/>
                </a:solidFill>
              </a:rPr>
              <a:t> u New York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452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158AF8-539D-4547-BD1A-10FE728AB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4263"/>
            <a:ext cx="4457200" cy="4689475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promijene</a:t>
            </a:r>
            <a:r>
              <a:rPr lang="en-US" dirty="0"/>
              <a:t> </a:t>
            </a:r>
            <a:r>
              <a:rPr lang="en-US" dirty="0" err="1"/>
              <a:t>imena</a:t>
            </a:r>
            <a:endParaRPr lang="en-US" err="1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3429000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01841-1D1B-4D79-9399-2ABCBDE98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4801" y="1079499"/>
            <a:ext cx="4451350" cy="4689476"/>
          </a:xfrm>
        </p:spPr>
        <p:txBody>
          <a:bodyPr anchor="ctr">
            <a:normAutofit/>
          </a:bodyPr>
          <a:lstStyle/>
          <a:p>
            <a:pPr marL="359410" indent="-359410"/>
            <a:r>
              <a:rPr lang="en-US" err="1"/>
              <a:t>otisnula</a:t>
            </a:r>
            <a:r>
              <a:rPr lang="en-US"/>
              <a:t> se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putovanje</a:t>
            </a:r>
            <a:r>
              <a:rPr lang="en-US"/>
              <a:t> po </a:t>
            </a:r>
            <a:r>
              <a:rPr lang="en-US" err="1"/>
              <a:t>cijeloj</a:t>
            </a:r>
            <a:r>
              <a:rPr lang="en-US"/>
              <a:t> </a:t>
            </a:r>
            <a:r>
              <a:rPr lang="en-US" err="1"/>
              <a:t>zemlji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 </a:t>
            </a:r>
            <a:r>
              <a:rPr lang="en-US" err="1"/>
              <a:t>držala</a:t>
            </a:r>
            <a:r>
              <a:rPr lang="en-US"/>
              <a:t> </a:t>
            </a:r>
            <a:r>
              <a:rPr lang="en-US" err="1"/>
              <a:t>govore</a:t>
            </a:r>
            <a:r>
              <a:rPr lang="en-US"/>
              <a:t> o </a:t>
            </a:r>
            <a:r>
              <a:rPr lang="en-US" err="1"/>
              <a:t>značenju</a:t>
            </a:r>
            <a:r>
              <a:rPr lang="en-US"/>
              <a:t> </a:t>
            </a:r>
            <a:r>
              <a:rPr lang="en-US" err="1"/>
              <a:t>ropstva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 </a:t>
            </a:r>
            <a:r>
              <a:rPr lang="en-US" err="1"/>
              <a:t>važnosti</a:t>
            </a:r>
            <a:r>
              <a:rPr lang="en-US"/>
              <a:t> </a:t>
            </a:r>
            <a:r>
              <a:rPr lang="en-US" err="1"/>
              <a:t>jednakih</a:t>
            </a:r>
            <a:r>
              <a:rPr lang="en-US"/>
              <a:t> </a:t>
            </a:r>
            <a:r>
              <a:rPr lang="en-US" err="1"/>
              <a:t>prava</a:t>
            </a:r>
            <a:r>
              <a:rPr lang="en-US"/>
              <a:t> za muškarce i žene</a:t>
            </a:r>
          </a:p>
        </p:txBody>
      </p:sp>
    </p:spTree>
    <p:extLst>
      <p:ext uri="{BB962C8B-B14F-4D97-AF65-F5344CB8AC3E}">
        <p14:creationId xmlns:p14="http://schemas.microsoft.com/office/powerpoint/2010/main" val="3419096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DC8A0F-7208-4ACE-A8DA-12DF0724D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4263"/>
            <a:ext cx="4457200" cy="4689475"/>
          </a:xfrm>
        </p:spPr>
        <p:txBody>
          <a:bodyPr anchor="ctr">
            <a:normAutofit/>
          </a:bodyPr>
          <a:lstStyle/>
          <a:p>
            <a:pPr algn="ctr"/>
            <a:r>
              <a:rPr lang="en-US" sz="2600"/>
              <a:t>Značenje interesa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3429000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F7A97-34B9-4F4E-9CD6-01E3285C4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1264" y="1534840"/>
            <a:ext cx="4451350" cy="4689476"/>
          </a:xfrm>
        </p:spPr>
        <p:txBody>
          <a:bodyPr anchor="ctr">
            <a:normAutofit/>
          </a:bodyPr>
          <a:lstStyle/>
          <a:p>
            <a:pPr marL="359410" indent="-359410"/>
            <a:r>
              <a:rPr lang="en-US"/>
              <a:t>AKTIVISTKINJA-</a:t>
            </a:r>
            <a:r>
              <a:rPr lang="en-US" err="1"/>
              <a:t>osoba</a:t>
            </a:r>
            <a:r>
              <a:rPr lang="en-US"/>
              <a:t> </a:t>
            </a:r>
            <a:r>
              <a:rPr lang="en-US" err="1"/>
              <a:t>koja</a:t>
            </a:r>
            <a:r>
              <a:rPr lang="en-US"/>
              <a:t> se </a:t>
            </a:r>
            <a:r>
              <a:rPr lang="en-US" err="1"/>
              <a:t>aktivno</a:t>
            </a:r>
            <a:r>
              <a:rPr lang="en-US"/>
              <a:t> </a:t>
            </a:r>
            <a:r>
              <a:rPr lang="en-US" err="1"/>
              <a:t>zalaže</a:t>
            </a:r>
            <a:r>
              <a:rPr lang="en-US"/>
              <a:t> za </a:t>
            </a:r>
            <a:r>
              <a:rPr lang="en-US" err="1"/>
              <a:t>neku</a:t>
            </a:r>
            <a:r>
              <a:rPr lang="en-US"/>
              <a:t> </a:t>
            </a:r>
            <a:r>
              <a:rPr lang="en-US" err="1"/>
              <a:t>ideju</a:t>
            </a:r>
            <a:r>
              <a:rPr lang="en-US"/>
              <a:t>, </a:t>
            </a:r>
            <a:r>
              <a:rPr lang="en-US" err="1"/>
              <a:t>prava</a:t>
            </a:r>
            <a:r>
              <a:rPr lang="en-US"/>
              <a:t>, </a:t>
            </a:r>
            <a:r>
              <a:rPr lang="en-US" err="1"/>
              <a:t>pokret</a:t>
            </a:r>
            <a:r>
              <a:rPr lang="en-US"/>
              <a:t> </a:t>
            </a:r>
            <a:r>
              <a:rPr lang="en-US" err="1"/>
              <a:t>i</a:t>
            </a:r>
            <a:r>
              <a:rPr lang="en-US"/>
              <a:t> sl. </a:t>
            </a:r>
          </a:p>
          <a:p>
            <a:pPr marL="0" indent="0">
              <a:buClr>
                <a:srgbClr val="E3E35E"/>
              </a:buClr>
              <a:buNone/>
            </a:pPr>
            <a:r>
              <a:rPr lang="en-US"/>
              <a:t>(</a:t>
            </a:r>
            <a:r>
              <a:rPr lang="en-US" err="1">
                <a:ea typeface="+mn-lt"/>
                <a:cs typeface="+mn-lt"/>
              </a:rPr>
              <a:t>aktivist</a:t>
            </a:r>
            <a:r>
              <a:rPr lang="en-US">
                <a:ea typeface="+mn-lt"/>
                <a:cs typeface="+mn-lt"/>
              </a:rPr>
              <a:t> | Hrvatska </a:t>
            </a:r>
            <a:r>
              <a:rPr lang="en-US" err="1">
                <a:ea typeface="+mn-lt"/>
                <a:cs typeface="+mn-lt"/>
              </a:rPr>
              <a:t>enciklopedija</a:t>
            </a:r>
            <a:r>
              <a:rPr lang="en-US">
                <a:ea typeface="+mn-lt"/>
                <a:cs typeface="+mn-lt"/>
              </a:rPr>
              <a:t> )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52865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RegularSeedLeftStep">
      <a:dk1>
        <a:srgbClr val="000000"/>
      </a:dk1>
      <a:lt1>
        <a:srgbClr val="FFFFFF"/>
      </a:lt1>
      <a:dk2>
        <a:srgbClr val="1C2F31"/>
      </a:dk2>
      <a:lt2>
        <a:srgbClr val="F0F0F3"/>
      </a:lt2>
      <a:accent1>
        <a:srgbClr val="A5A51D"/>
      </a:accent1>
      <a:accent2>
        <a:srgbClr val="D58617"/>
      </a:accent2>
      <a:accent3>
        <a:srgbClr val="E74929"/>
      </a:accent3>
      <a:accent4>
        <a:srgbClr val="D51747"/>
      </a:accent4>
      <a:accent5>
        <a:srgbClr val="E729A8"/>
      </a:accent5>
      <a:accent6>
        <a:srgbClr val="C517D5"/>
      </a:accent6>
      <a:hlink>
        <a:srgbClr val="6B6BCD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182</Words>
  <Application>Microsoft Office PowerPoint</Application>
  <PresentationFormat>Široki zaslon</PresentationFormat>
  <Paragraphs>36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9" baseType="lpstr">
      <vt:lpstr>Arial</vt:lpstr>
      <vt:lpstr>Avenir Next LT Pro Light</vt:lpstr>
      <vt:lpstr>Calibri</vt:lpstr>
      <vt:lpstr>Rockwell Nova Light</vt:lpstr>
      <vt:lpstr>Wingdings</vt:lpstr>
      <vt:lpstr>LeafVTI</vt:lpstr>
      <vt:lpstr>Sojourner Truth</vt:lpstr>
      <vt:lpstr>Sojourner truth</vt:lpstr>
      <vt:lpstr>PowerPoint prezentacija</vt:lpstr>
      <vt:lpstr>udaja</vt:lpstr>
      <vt:lpstr>ropstvo</vt:lpstr>
      <vt:lpstr>pomoć</vt:lpstr>
      <vt:lpstr>Prva prilika za pravo glasa</vt:lpstr>
      <vt:lpstr>Nakon promijene imena</vt:lpstr>
      <vt:lpstr>Značenje interesa</vt:lpstr>
      <vt:lpstr>škole</vt:lpstr>
      <vt:lpstr>postignuća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knjižničar</dc:creator>
  <cp:lastModifiedBy>knjižničar</cp:lastModifiedBy>
  <cp:revision>327</cp:revision>
  <dcterms:created xsi:type="dcterms:W3CDTF">2021-05-14T10:10:49Z</dcterms:created>
  <dcterms:modified xsi:type="dcterms:W3CDTF">2021-05-18T09:59:06Z</dcterms:modified>
</cp:coreProperties>
</file>