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49FE37-EF29-4F14-BB84-FC8C0FF233B2}" v="4" dt="2021-04-30T15:18:58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86" d="100"/>
          <a:sy n="86" d="100"/>
        </p:scale>
        <p:origin x="5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ja Perković" userId="S::antonija.perkovic1@skole.hr::1feec536-abb2-4cb1-a7de-03b5448a26f1" providerId="AD" clId="Web-{4549FE37-EF29-4F14-BB84-FC8C0FF233B2}"/>
    <pc:docChg chg="modSld">
      <pc:chgData name="Antonija Perković" userId="S::antonija.perkovic1@skole.hr::1feec536-abb2-4cb1-a7de-03b5448a26f1" providerId="AD" clId="Web-{4549FE37-EF29-4F14-BB84-FC8C0FF233B2}" dt="2021-04-30T15:18:58.063" v="1" actId="20577"/>
      <pc:docMkLst>
        <pc:docMk/>
      </pc:docMkLst>
      <pc:sldChg chg="modSp">
        <pc:chgData name="Antonija Perković" userId="S::antonija.perkovic1@skole.hr::1feec536-abb2-4cb1-a7de-03b5448a26f1" providerId="AD" clId="Web-{4549FE37-EF29-4F14-BB84-FC8C0FF233B2}" dt="2021-04-30T15:18:58.063" v="1" actId="20577"/>
        <pc:sldMkLst>
          <pc:docMk/>
          <pc:sldMk cId="1542628001" sldId="263"/>
        </pc:sldMkLst>
        <pc:spChg chg="mod">
          <ac:chgData name="Antonija Perković" userId="S::antonija.perkovic1@skole.hr::1feec536-abb2-4cb1-a7de-03b5448a26f1" providerId="AD" clId="Web-{4549FE37-EF29-4F14-BB84-FC8C0FF233B2}" dt="2021-04-30T15:18:58.063" v="1" actId="20577"/>
          <ac:spMkLst>
            <pc:docMk/>
            <pc:sldMk cId="1542628001" sldId="263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/>
              <a:t>Uredite stil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7B3A-116C-4D82-95C3-54E903096C4D}" type="datetimeFigureOut">
              <a:rPr lang="hr-HR" smtClean="0"/>
              <a:t>18.5.2021.</a:t>
            </a:fld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179FE8-F847-4E65-AF55-686EBBB5F417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7B3A-116C-4D82-95C3-54E903096C4D}" type="datetimeFigureOut">
              <a:rPr lang="hr-HR" smtClean="0"/>
              <a:t>18.5.2021.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9FE8-F847-4E65-AF55-686EBBB5F41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7B3A-116C-4D82-95C3-54E903096C4D}" type="datetimeFigureOut">
              <a:rPr lang="hr-HR" smtClean="0"/>
              <a:t>18.5.2021.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9FE8-F847-4E65-AF55-686EBBB5F41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877B3A-116C-4D82-95C3-54E903096C4D}" type="datetimeFigureOut">
              <a:rPr lang="hr-HR" smtClean="0"/>
              <a:t>18.5.2021.</a:t>
            </a:fld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8179FE8-F847-4E65-AF55-686EBBB5F417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7B3A-116C-4D82-95C3-54E903096C4D}" type="datetimeFigureOut">
              <a:rPr lang="hr-HR" smtClean="0"/>
              <a:t>18.5.2021.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9FE8-F847-4E65-AF55-686EBBB5F417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7B3A-116C-4D82-95C3-54E903096C4D}" type="datetimeFigureOut">
              <a:rPr lang="hr-HR" smtClean="0"/>
              <a:t>18.5.2021.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9FE8-F847-4E65-AF55-686EBBB5F417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9FE8-F847-4E65-AF55-686EBBB5F417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7B3A-116C-4D82-95C3-54E903096C4D}" type="datetimeFigureOut">
              <a:rPr lang="hr-HR" smtClean="0"/>
              <a:t>18.5.2021.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7B3A-116C-4D82-95C3-54E903096C4D}" type="datetimeFigureOut">
              <a:rPr lang="hr-HR" smtClean="0"/>
              <a:t>18.5.2021.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9FE8-F847-4E65-AF55-686EBBB5F417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7B3A-116C-4D82-95C3-54E903096C4D}" type="datetimeFigureOut">
              <a:rPr lang="hr-HR" smtClean="0"/>
              <a:t>18.5.2021.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9FE8-F847-4E65-AF55-686EBBB5F41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877B3A-116C-4D82-95C3-54E903096C4D}" type="datetimeFigureOut">
              <a:rPr lang="hr-HR" smtClean="0"/>
              <a:t>18.5.2021.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179FE8-F847-4E65-AF55-686EBBB5F417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/>
              <a:t>Kliknite ikonu da biste dodali  sliku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7B3A-116C-4D82-95C3-54E903096C4D}" type="datetimeFigureOut">
              <a:rPr lang="hr-HR" smtClean="0"/>
              <a:t>18.5.2021.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179FE8-F847-4E65-AF55-686EBBB5F417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Uredite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A877B3A-116C-4D82-95C3-54E903096C4D}" type="datetimeFigureOut">
              <a:rPr lang="hr-HR" smtClean="0"/>
              <a:t>18.5.2021.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8179FE8-F847-4E65-AF55-686EBBB5F417}" type="slidenum">
              <a:rPr lang="hr-HR" smtClean="0"/>
              <a:t>‹#›</a:t>
            </a:fld>
            <a:endParaRPr lang="hr-HR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namisouthbay.files.wordpress.com/2014/08/law-clerk-careers.jpg" TargetMode="External"/><Relationship Id="rId3" Type="http://schemas.openxmlformats.org/officeDocument/2006/relationships/hyperlink" Target="https://e-usmjeravanje.hzz.hr/sudac" TargetMode="External"/><Relationship Id="rId7" Type="http://schemas.openxmlformats.org/officeDocument/2006/relationships/hyperlink" Target="https://npg.si.edu/sites/default/files/blog/6a00e550199efb883301b7c7a48bad970b-pi.jpg" TargetMode="External"/><Relationship Id="rId2" Type="http://schemas.openxmlformats.org/officeDocument/2006/relationships/hyperlink" Target="https://www.scholastic.com/teachers/articles/teaching-content/biography-sonia-sotomayo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thumb/1/15/Sonia_Sotomayor_in_SCOTUS_robe.jpg/1200px-Sonia_Sotomayor_in_SCOTUS_robe.jpg" TargetMode="External"/><Relationship Id="rId5" Type="http://schemas.openxmlformats.org/officeDocument/2006/relationships/hyperlink" Target="https://upload.wikimedia.org/wikipedia/commons/thumb/f/fa/Sonia_Sotomayor_13_age_six_or_seven.jpg/150px-Sonia_Sotomayor_13_age_six_or_seven.jpg" TargetMode="External"/><Relationship Id="rId10" Type="http://schemas.openxmlformats.org/officeDocument/2006/relationships/hyperlink" Target="https://cdn.britannica.com/39/130039-004-CEDAE51C/Sonia-Sotomayor-2009.jpg" TargetMode="External"/><Relationship Id="rId4" Type="http://schemas.openxmlformats.org/officeDocument/2006/relationships/hyperlink" Target="https://femmevitale.files.wordpress.com/2013/01/sonia-high-school.jpg" TargetMode="External"/><Relationship Id="rId9" Type="http://schemas.openxmlformats.org/officeDocument/2006/relationships/hyperlink" Target="https://lawyerscommittee.org/wp-content/uploads/2019/04/law-books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Sutkinja vrhovnog suda</a:t>
            </a: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hr-HR" dirty="0" err="1"/>
              <a:t>Sonia</a:t>
            </a:r>
            <a:r>
              <a:rPr lang="hr-HR" dirty="0"/>
              <a:t> </a:t>
            </a:r>
            <a:r>
              <a:rPr lang="hr-HR" dirty="0" err="1"/>
              <a:t>Sotomayor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8639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u="sng" dirty="0">
                <a:hlinkClick r:id="rId2"/>
              </a:rPr>
              <a:t>https://www.scholastic.com/teachers/articles/teaching-content/biography-sonia-sotomayor/</a:t>
            </a:r>
            <a:endParaRPr lang="hr-HR" dirty="0"/>
          </a:p>
          <a:p>
            <a:r>
              <a:rPr lang="hr-HR" u="sng" dirty="0">
                <a:hlinkClick r:id="rId3"/>
              </a:rPr>
              <a:t>https://e-usmjeravanje.hzz.hr/sudac</a:t>
            </a:r>
            <a:endParaRPr lang="hr-HR" u="sng" dirty="0"/>
          </a:p>
          <a:p>
            <a:pPr marL="0" indent="0">
              <a:buNone/>
            </a:pPr>
            <a:r>
              <a:rPr lang="hr-HR" sz="4000" b="1" u="sng" dirty="0">
                <a:solidFill>
                  <a:schemeClr val="tx2"/>
                </a:solidFill>
              </a:rPr>
              <a:t>Slike</a:t>
            </a:r>
            <a:endParaRPr lang="hr-HR" sz="4000" b="1" dirty="0">
              <a:solidFill>
                <a:schemeClr val="tx2"/>
              </a:solidFill>
            </a:endParaRPr>
          </a:p>
          <a:p>
            <a:r>
              <a:rPr lang="hr-HR" u="sng" dirty="0">
                <a:hlinkClick r:id="rId4"/>
              </a:rPr>
              <a:t>https://femmevitale.files.wordpress.com/2013/01/sonia-high-school.jpg</a:t>
            </a:r>
            <a:endParaRPr lang="hr-HR" dirty="0"/>
          </a:p>
          <a:p>
            <a:r>
              <a:rPr lang="hr-HR" u="sng" dirty="0">
                <a:hlinkClick r:id="rId5"/>
              </a:rPr>
              <a:t>https://upload.wikimedia.org/wikipedia/commons/thumb/f/fa/Sonia_Sotomayor_13_age_six_or_seven.jpg/150px-Sonia_Sotomayor_13_age_six_or_seven.jpg</a:t>
            </a:r>
            <a:endParaRPr lang="hr-HR" dirty="0"/>
          </a:p>
          <a:p>
            <a:r>
              <a:rPr lang="hr-HR" u="sng" dirty="0">
                <a:hlinkClick r:id="rId6"/>
              </a:rPr>
              <a:t>https://upload.wikimedia.org/wikipedia/commons/thumb/1/15/Sonia_Sotomayor_in_SCOTUS_robe.jpg/1200px-Sonia_Sotomayor_in_SCOTUS_robe.jpg</a:t>
            </a:r>
            <a:endParaRPr lang="hr-HR" dirty="0"/>
          </a:p>
          <a:p>
            <a:r>
              <a:rPr lang="hr-HR" u="sng" dirty="0">
                <a:hlinkClick r:id="rId7"/>
              </a:rPr>
              <a:t>https://npg.si.edu/sites/default/files/blog/6a00e550199efb883301b7c7a48bad970b-pi.jpg</a:t>
            </a:r>
            <a:endParaRPr lang="hr-HR" dirty="0"/>
          </a:p>
          <a:p>
            <a:r>
              <a:rPr lang="hr-HR" u="sng" dirty="0">
                <a:hlinkClick r:id="rId8"/>
              </a:rPr>
              <a:t>https://namisouthbay.files.wordpress.com/2014/08/law-clerk-careers.jpg</a:t>
            </a:r>
            <a:endParaRPr lang="hr-HR" dirty="0"/>
          </a:p>
          <a:p>
            <a:r>
              <a:rPr lang="hr-HR" u="sng" dirty="0">
                <a:hlinkClick r:id="rId9"/>
              </a:rPr>
              <a:t>https://lawyerscommittee.org/wp-content/uploads/2019/04/law-books.jpg</a:t>
            </a:r>
            <a:endParaRPr lang="hr-HR" dirty="0"/>
          </a:p>
          <a:p>
            <a:r>
              <a:rPr lang="hr-HR" u="sng" dirty="0">
                <a:hlinkClick r:id="rId10"/>
              </a:rPr>
              <a:t>https://cdn.britannica.com/39/130039-004-CEDAE51C/Sonia-Sotomayor-2009.jpg</a:t>
            </a:r>
            <a:endParaRPr lang="hr-HR" dirty="0"/>
          </a:p>
          <a:p>
            <a:endParaRPr lang="hr-HR" dirty="0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chemeClr val="tx2"/>
                </a:solidFill>
                <a:latin typeface="+mn-lt"/>
              </a:rPr>
              <a:t>Izvori</a:t>
            </a:r>
          </a:p>
        </p:txBody>
      </p:sp>
    </p:spTree>
    <p:extLst>
      <p:ext uri="{BB962C8B-B14F-4D97-AF65-F5344CB8AC3E}">
        <p14:creationId xmlns:p14="http://schemas.microsoft.com/office/powerpoint/2010/main" val="2934515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427984" y="457200"/>
            <a:ext cx="4258816" cy="1066800"/>
          </a:xfrm>
        </p:spPr>
        <p:txBody>
          <a:bodyPr>
            <a:normAutofit/>
          </a:bodyPr>
          <a:lstStyle/>
          <a:p>
            <a:r>
              <a:rPr lang="hr-HR" sz="3600" dirty="0"/>
              <a:t>Mladost i snovi</a:t>
            </a: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4427984" y="1600200"/>
            <a:ext cx="4258816" cy="4419600"/>
          </a:xfrm>
        </p:spPr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hr-HR" sz="1700" dirty="0"/>
              <a:t>Rođena je 25. lipnja 1954. u </a:t>
            </a:r>
            <a:r>
              <a:rPr lang="hr-HR" sz="1700" dirty="0" err="1"/>
              <a:t>Bronxu</a:t>
            </a:r>
            <a:r>
              <a:rPr lang="hr-HR" sz="1700" dirty="0"/>
              <a:t>, SAD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sz="1700" dirty="0"/>
              <a:t>Bila je kćer roditelja rođenih u </a:t>
            </a:r>
            <a:r>
              <a:rPr lang="hr-HR" sz="1700" dirty="0" err="1"/>
              <a:t>Portoriku</a:t>
            </a:r>
            <a:endParaRPr lang="hr-HR" sz="1700" dirty="0"/>
          </a:p>
          <a:p>
            <a:pPr marL="285750" indent="-285750">
              <a:buFont typeface="Wingdings" pitchFamily="2" charset="2"/>
              <a:buChar char="§"/>
            </a:pPr>
            <a:r>
              <a:rPr lang="hr-HR" sz="1700" dirty="0"/>
              <a:t>Zbog dijagnosticiranog dijabetesa u šestoj godini nije uspjela ostvariti svoj san da postane detektivka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sz="1700" dirty="0"/>
              <a:t>Gledajući odvjetničke serije na TV-u odlučila je postati odvjetnica</a:t>
            </a:r>
          </a:p>
          <a:p>
            <a:pPr marL="285750" indent="-285750">
              <a:buFont typeface="Wingdings" pitchFamily="2" charset="2"/>
              <a:buChar char="§"/>
            </a:pPr>
            <a:endParaRPr lang="hr-HR" dirty="0"/>
          </a:p>
          <a:p>
            <a:pPr marL="285750" indent="-285750">
              <a:buFont typeface="Wingdings" pitchFamily="2" charset="2"/>
              <a:buChar char="§"/>
            </a:pPr>
            <a:endParaRPr lang="hr-HR" dirty="0"/>
          </a:p>
          <a:p>
            <a:pPr marL="285750" indent="-285750">
              <a:buFont typeface="Wingdings" pitchFamily="2" charset="2"/>
              <a:buChar char="§"/>
            </a:pPr>
            <a:endParaRPr lang="hr-HR" dirty="0"/>
          </a:p>
          <a:p>
            <a:pPr marL="285750" indent="-285750">
              <a:buFont typeface="Wingdings" pitchFamily="2" charset="2"/>
              <a:buChar char="§"/>
            </a:pPr>
            <a:endParaRPr lang="hr-HR" dirty="0"/>
          </a:p>
          <a:p>
            <a:pPr marL="285750" indent="-285750">
              <a:buFont typeface="Wingdings" pitchFamily="2" charset="2"/>
              <a:buChar char="§"/>
            </a:pPr>
            <a:endParaRPr lang="hr-HR" dirty="0"/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" r="4788"/>
          <a:stretch>
            <a:fillRect/>
          </a:stretch>
        </p:blipFill>
        <p:spPr bwMode="auto">
          <a:xfrm>
            <a:off x="457200" y="457200"/>
            <a:ext cx="36099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31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4618856" cy="1066800"/>
          </a:xfrm>
        </p:spPr>
        <p:txBody>
          <a:bodyPr>
            <a:noAutofit/>
          </a:bodyPr>
          <a:lstStyle/>
          <a:p>
            <a:r>
              <a:rPr lang="hr-HR" sz="3550" dirty="0"/>
              <a:t>Put do ostvarenja sna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9552" y="1700808"/>
            <a:ext cx="4618856" cy="4419600"/>
          </a:xfrm>
        </p:spPr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hr-HR" sz="1700" dirty="0" err="1"/>
              <a:t>Sonia</a:t>
            </a:r>
            <a:r>
              <a:rPr lang="hr-HR" sz="1700" dirty="0"/>
              <a:t> je rođena u siromašnoj obitelji, te joj je otac umro kad je imala samo devet godina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sz="1700" dirty="0"/>
              <a:t>Njezina je majka nakon očeve smrti, naporno radila kako bi podržala </a:t>
            </a:r>
            <a:r>
              <a:rPr lang="hr-HR" sz="1700" dirty="0" err="1"/>
              <a:t>Soniu</a:t>
            </a:r>
            <a:r>
              <a:rPr lang="hr-HR" sz="1700" dirty="0"/>
              <a:t> i njezina brata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sz="1700" dirty="0"/>
              <a:t>Majka ju je poticala i ponavljala joj kako mora steći izvrsno obrazovanje</a:t>
            </a:r>
          </a:p>
          <a:p>
            <a:pPr marL="285750" indent="-285750">
              <a:buFont typeface="Wingdings" pitchFamily="2" charset="2"/>
              <a:buChar char="§"/>
            </a:pPr>
            <a:endParaRPr lang="hr-HR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r="567"/>
          <a:stretch>
            <a:fillRect/>
          </a:stretch>
        </p:blipFill>
        <p:spPr bwMode="auto">
          <a:xfrm>
            <a:off x="5435600" y="692150"/>
            <a:ext cx="342741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61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611560" y="548680"/>
            <a:ext cx="4546848" cy="1066800"/>
          </a:xfrm>
        </p:spPr>
        <p:txBody>
          <a:bodyPr>
            <a:normAutofit/>
          </a:bodyPr>
          <a:lstStyle/>
          <a:p>
            <a:r>
              <a:rPr lang="hr-HR" sz="3500" dirty="0"/>
              <a:t>Put do ostvarenja sna</a:t>
            </a: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>
          <a:xfrm>
            <a:off x="611560" y="1700808"/>
            <a:ext cx="4546848" cy="4419600"/>
          </a:xfrm>
        </p:spPr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hr-HR" sz="1700" dirty="0" err="1"/>
              <a:t>Sonia</a:t>
            </a:r>
            <a:r>
              <a:rPr lang="hr-HR" sz="1700" dirty="0"/>
              <a:t> majku nije razočarala i vrijedno je studirala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sz="1700" dirty="0"/>
              <a:t>Postala je jedna od rijetkih </a:t>
            </a:r>
            <a:r>
              <a:rPr lang="hr-HR" sz="1700" dirty="0" err="1"/>
              <a:t>hispanskih</a:t>
            </a:r>
            <a:r>
              <a:rPr lang="hr-HR" sz="1700" dirty="0"/>
              <a:t> studentica na </a:t>
            </a:r>
            <a:r>
              <a:rPr lang="hr-HR" sz="1700" dirty="0" err="1"/>
              <a:t>Princetonu</a:t>
            </a:r>
            <a:r>
              <a:rPr lang="hr-HR" sz="1700" dirty="0"/>
              <a:t> i diplomirala 1976. god.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sz="1700" dirty="0"/>
              <a:t>Poslije </a:t>
            </a:r>
            <a:r>
              <a:rPr lang="hr-HR" sz="1700" dirty="0" err="1"/>
              <a:t>Princetona</a:t>
            </a:r>
            <a:r>
              <a:rPr lang="hr-HR" sz="1700" dirty="0"/>
              <a:t> otišla je na pravni fakultet </a:t>
            </a:r>
            <a:r>
              <a:rPr lang="hr-HR" sz="1700" dirty="0" err="1"/>
              <a:t>Yale</a:t>
            </a:r>
            <a:r>
              <a:rPr lang="hr-HR" sz="1700" dirty="0"/>
              <a:t> te pravnu diplomu stekla 1979. god.</a:t>
            </a:r>
          </a:p>
          <a:p>
            <a:pPr marL="285750" indent="-285750">
              <a:buFont typeface="Wingdings" pitchFamily="2" charset="2"/>
              <a:buChar char="§"/>
            </a:pPr>
            <a:endParaRPr lang="hr-HR" dirty="0"/>
          </a:p>
          <a:p>
            <a:pPr marL="285750" indent="-285750">
              <a:buFont typeface="Wingdings" pitchFamily="2" charset="2"/>
              <a:buChar char="§"/>
            </a:pPr>
            <a:endParaRPr lang="hr-H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" b="2233"/>
          <a:stretch>
            <a:fillRect/>
          </a:stretch>
        </p:blipFill>
        <p:spPr bwMode="auto">
          <a:xfrm>
            <a:off x="5292080" y="548680"/>
            <a:ext cx="3322637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507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44008" y="457200"/>
            <a:ext cx="4042792" cy="1066800"/>
          </a:xfrm>
        </p:spPr>
        <p:txBody>
          <a:bodyPr>
            <a:normAutofit/>
          </a:bodyPr>
          <a:lstStyle/>
          <a:p>
            <a:r>
              <a:rPr lang="hr-HR" sz="3600" dirty="0"/>
              <a:t>Pravo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644008" y="1600200"/>
            <a:ext cx="4042792" cy="4419600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hr-HR" sz="1700" dirty="0"/>
              <a:t>U</a:t>
            </a:r>
            <a:r>
              <a:rPr lang="vi-VN" sz="1700" dirty="0"/>
              <a:t>kupnost pravnih pravila, načela i instituta kojima se uređuju odnosi u određenoj društvenoj zajednici</a:t>
            </a:r>
            <a:r>
              <a:rPr lang="hr-HR" sz="1700" dirty="0"/>
              <a:t>. </a:t>
            </a:r>
            <a:r>
              <a:rPr lang="vi-VN" sz="1700" dirty="0"/>
              <a:t>Njima su uređeni životni odnosi među ljudima, ali i odnosi ljudi prema društvenoj zajednici u kojoj žive i čijim pravilima se podvrgavaju</a:t>
            </a:r>
            <a:endParaRPr lang="hr-HR" sz="1700" dirty="0"/>
          </a:p>
        </p:txBody>
      </p:sp>
      <p:pic>
        <p:nvPicPr>
          <p:cNvPr id="9226" name="Picture 1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" b="683"/>
          <a:stretch>
            <a:fillRect/>
          </a:stretch>
        </p:blipFill>
        <p:spPr bwMode="auto">
          <a:xfrm>
            <a:off x="457200" y="457200"/>
            <a:ext cx="3970338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427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11960" y="457200"/>
            <a:ext cx="4474840" cy="1066800"/>
          </a:xfrm>
        </p:spPr>
        <p:txBody>
          <a:bodyPr>
            <a:normAutofit/>
          </a:bodyPr>
          <a:lstStyle/>
          <a:p>
            <a:r>
              <a:rPr lang="hr-HR" sz="3600" dirty="0"/>
              <a:t>Školovanje za pravo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211960" y="1600200"/>
            <a:ext cx="4474840" cy="441960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hr-HR" dirty="0"/>
              <a:t>1. obavezna osnovna škola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dirty="0"/>
              <a:t>2. četverogodišnja srednja škola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dirty="0"/>
              <a:t>3. preddiplomski/diplomski sveučilišni studij prava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dirty="0"/>
              <a:t>4. poslijediplomski studij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vi-VN" dirty="0"/>
              <a:t>Zbog složenosti i odgovornosti sudačkog posla nakon završenog pravnog fakulteta i položenog pravosudnog ispita, nužno je steći i određeno iskustvo rada na sudu</a:t>
            </a:r>
            <a:endParaRPr lang="hr-HR" dirty="0"/>
          </a:p>
          <a:p>
            <a:pPr marL="285750" indent="-285750">
              <a:buFont typeface="Wingdings" pitchFamily="2" charset="2"/>
              <a:buChar char="§"/>
            </a:pPr>
            <a:r>
              <a:rPr lang="hr-HR" dirty="0"/>
              <a:t>Dužina zahtijevanog iskustva varira prema nadležnosti suda za kojeg se sudac imenuje (odnosno, što je sud višeg stupnja potrebno je dulje radno iskustvo)</a:t>
            </a:r>
          </a:p>
        </p:txBody>
      </p:sp>
      <p:pic>
        <p:nvPicPr>
          <p:cNvPr id="10245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6" r="28796"/>
          <a:stretch>
            <a:fillRect/>
          </a:stretch>
        </p:blipFill>
        <p:spPr bwMode="auto">
          <a:xfrm>
            <a:off x="457200" y="457200"/>
            <a:ext cx="3538538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795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11960" y="457200"/>
            <a:ext cx="4474840" cy="1066800"/>
          </a:xfrm>
        </p:spPr>
        <p:txBody>
          <a:bodyPr>
            <a:noAutofit/>
          </a:bodyPr>
          <a:lstStyle/>
          <a:p>
            <a:r>
              <a:rPr lang="hr-HR" sz="3500" dirty="0"/>
              <a:t>Najveći uspjeh i postignuća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211960" y="1600200"/>
            <a:ext cx="4474840" cy="4419600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hr-HR" sz="1700" dirty="0"/>
              <a:t>Postala je sutkinja i prošla sve razine pravnog sustava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sz="1700" dirty="0"/>
              <a:t>Kad je </a:t>
            </a:r>
            <a:r>
              <a:rPr lang="hr-HR" sz="1700" dirty="0" err="1"/>
              <a:t>Barack</a:t>
            </a:r>
            <a:r>
              <a:rPr lang="hr-HR" sz="1700" dirty="0"/>
              <a:t> Obama izabran za predsjednika nominirao ju je za </a:t>
            </a:r>
            <a:r>
              <a:rPr lang="hr-HR" sz="1700" b="1" dirty="0"/>
              <a:t>Vrhovni sud </a:t>
            </a:r>
            <a:r>
              <a:rPr lang="hr-HR" sz="1700" dirty="0"/>
              <a:t>Sjedinjenih Američkih Država, i </a:t>
            </a:r>
            <a:r>
              <a:rPr lang="hr-HR" sz="1700" dirty="0" err="1"/>
              <a:t>Sonia</a:t>
            </a:r>
            <a:r>
              <a:rPr lang="hr-HR" sz="1700" dirty="0"/>
              <a:t> je postala prva </a:t>
            </a:r>
            <a:r>
              <a:rPr lang="hr-HR" sz="1700" dirty="0" err="1"/>
              <a:t>Latinoamerikanka</a:t>
            </a:r>
            <a:r>
              <a:rPr lang="hr-HR" sz="1700" dirty="0"/>
              <a:t> na tom položaju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sz="1700" dirty="0"/>
              <a:t>Odigrala je veliku ulogu u najvažnijim parnicama u SAD-u, uključujući i </a:t>
            </a:r>
            <a:r>
              <a:rPr lang="hr-HR" sz="1700" b="1" dirty="0"/>
              <a:t>povijesnu odluku</a:t>
            </a:r>
            <a:r>
              <a:rPr lang="hr-HR" sz="1700" dirty="0"/>
              <a:t> da se </a:t>
            </a:r>
            <a:r>
              <a:rPr lang="hr-HR" sz="1700" dirty="0" err="1"/>
              <a:t>istospolni</a:t>
            </a:r>
            <a:r>
              <a:rPr lang="hr-HR" sz="1700" dirty="0"/>
              <a:t> brakovi ozakone u svim državama Amerike</a:t>
            </a:r>
          </a:p>
        </p:txBody>
      </p:sp>
      <p:pic>
        <p:nvPicPr>
          <p:cNvPr id="7174" name="Picture 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9" r="9849"/>
          <a:stretch>
            <a:fillRect/>
          </a:stretch>
        </p:blipFill>
        <p:spPr bwMode="auto">
          <a:xfrm>
            <a:off x="457200" y="457200"/>
            <a:ext cx="3538538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461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11960" y="457200"/>
            <a:ext cx="4474840" cy="1066800"/>
          </a:xfrm>
        </p:spPr>
        <p:txBody>
          <a:bodyPr>
            <a:normAutofit/>
          </a:bodyPr>
          <a:lstStyle/>
          <a:p>
            <a:r>
              <a:rPr lang="hr-HR" sz="3600" dirty="0"/>
              <a:t>Poruka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211960" y="1600200"/>
            <a:ext cx="4474840" cy="4419600"/>
          </a:xfrm>
        </p:spPr>
        <p:txBody>
          <a:bodyPr vert="horz" lIns="91440" tIns="45720" rIns="91440" bIns="45720" anchor="t" anchorCtr="0">
            <a:norm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hr-HR" dirty="0"/>
              <a:t>Iako nije mogla ostvariti svoj pravi san </a:t>
            </a:r>
            <a:r>
              <a:rPr lang="hr-HR" dirty="0" err="1"/>
              <a:t>Sonia</a:t>
            </a:r>
            <a:r>
              <a:rPr lang="hr-HR" dirty="0"/>
              <a:t> </a:t>
            </a:r>
            <a:r>
              <a:rPr lang="hr-HR"/>
              <a:t>se zadržala na istome putu i uspjela u karijeri </a:t>
            </a:r>
            <a:r>
              <a:rPr lang="hr-HR" dirty="0"/>
              <a:t>sličnoj od one o kojoj je sanjala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dirty="0"/>
              <a:t>Bila je žena i </a:t>
            </a:r>
            <a:r>
              <a:rPr lang="hr-HR" dirty="0" err="1"/>
              <a:t>Latinoamerikanka</a:t>
            </a:r>
            <a:r>
              <a:rPr lang="hr-HR" dirty="0"/>
              <a:t>, te je pokazala kako, iako je po nekima „slabijeg” spola i druge rase može puno napredovati i uzdići se u životu</a:t>
            </a:r>
          </a:p>
          <a:p>
            <a:pPr marL="285750" indent="-285750">
              <a:buFont typeface="Wingdings" pitchFamily="2" charset="2"/>
              <a:buChar char="§"/>
            </a:pPr>
            <a:endParaRPr lang="hr-H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" r="3370"/>
          <a:stretch>
            <a:fillRect/>
          </a:stretch>
        </p:blipFill>
        <p:spPr bwMode="auto">
          <a:xfrm>
            <a:off x="457200" y="457200"/>
            <a:ext cx="34671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628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3097316" y="292494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   Antonija Perković</a:t>
            </a:r>
          </a:p>
          <a:p>
            <a:r>
              <a:rPr lang="hr-HR" dirty="0">
                <a:solidFill>
                  <a:schemeClr val="tx2"/>
                </a:solidFill>
              </a:rPr>
              <a:t>        8. razred</a:t>
            </a:r>
          </a:p>
          <a:p>
            <a:r>
              <a:rPr lang="hr-HR" dirty="0">
                <a:solidFill>
                  <a:schemeClr val="tx2"/>
                </a:solidFill>
              </a:rPr>
              <a:t>    OŠ </a:t>
            </a:r>
            <a:r>
              <a:rPr lang="hr-HR" dirty="0" err="1">
                <a:solidFill>
                  <a:schemeClr val="tx2"/>
                </a:solidFill>
              </a:rPr>
              <a:t>Svetvinčenat</a:t>
            </a:r>
            <a:endParaRPr lang="hr-HR" dirty="0">
              <a:solidFill>
                <a:schemeClr val="tx2"/>
              </a:solidFill>
            </a:endParaRPr>
          </a:p>
          <a:p>
            <a:endParaRPr lang="hr-H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91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132</TotalTime>
  <Words>413</Words>
  <Application>Microsoft Office PowerPoint</Application>
  <PresentationFormat>Prikaz na zaslonu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Constantia</vt:lpstr>
      <vt:lpstr>Times New Roman</vt:lpstr>
      <vt:lpstr>Wingdings</vt:lpstr>
      <vt:lpstr>Wingdings 2</vt:lpstr>
      <vt:lpstr>Papir</vt:lpstr>
      <vt:lpstr>Sonia Sotomayor</vt:lpstr>
      <vt:lpstr>Mladost i snovi</vt:lpstr>
      <vt:lpstr>Put do ostvarenja sna</vt:lpstr>
      <vt:lpstr>Put do ostvarenja sna</vt:lpstr>
      <vt:lpstr>Pravo</vt:lpstr>
      <vt:lpstr>Školovanje za pravo</vt:lpstr>
      <vt:lpstr>Najveći uspjeh i postignuća</vt:lpstr>
      <vt:lpstr>Poruka</vt:lpstr>
      <vt:lpstr>PowerPoint prezentacija</vt:lpstr>
      <vt:lpstr>Izvori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Sonia Sotomayor</dc:title>
  <dc:creator>Korisnik</dc:creator>
  <cp:lastModifiedBy>knjižničar</cp:lastModifiedBy>
  <cp:revision>15</cp:revision>
  <dcterms:created xsi:type="dcterms:W3CDTF">2021-04-29T16:15:45Z</dcterms:created>
  <dcterms:modified xsi:type="dcterms:W3CDTF">2021-05-18T10:02:17Z</dcterms:modified>
</cp:coreProperties>
</file>