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5" r:id="rId4"/>
    <p:sldId id="258" r:id="rId5"/>
    <p:sldId id="259" r:id="rId6"/>
    <p:sldId id="264" r:id="rId7"/>
    <p:sldId id="260" r:id="rId8"/>
    <p:sldId id="261" r:id="rId9"/>
    <p:sldId id="263" r:id="rId10"/>
    <p:sldId id="269" r:id="rId11"/>
    <p:sldId id="276" r:id="rId12"/>
    <p:sldId id="27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7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hr-HR"/>
              <a:t>Kliknite da biste uredili stil naslova matrice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8010173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 opisom">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240546682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4374768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hr-HR"/>
              <a:t>Kliknite da biste uredili stil naslova matrice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16840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08885675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pca">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hr-HR"/>
              <a:t>Kliknite da biste uredili stil naslova matrice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3" name="Date Placeholder 2"/>
          <p:cNvSpPr>
            <a:spLocks noGrp="1"/>
          </p:cNvSpPr>
          <p:nvPr>
            <p:ph type="dt" sz="half" idx="10"/>
          </p:nvPr>
        </p:nvSpPr>
        <p:spPr/>
        <p:txBody>
          <a:bodyPr/>
          <a:lstStyle/>
          <a:p>
            <a:fld id="{BAF5C7F6-8343-4985-AC83-4F43A1E895B0}" type="datetimeFigureOut">
              <a:rPr lang="hr-HR" smtClean="0"/>
              <a:t>16.11.2021.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73669205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upca sa slikama">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hr-HR"/>
              <a:t>Kliknite da biste uredili stil naslova matrice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3" name="Date Placeholder 2"/>
          <p:cNvSpPr>
            <a:spLocks noGrp="1"/>
          </p:cNvSpPr>
          <p:nvPr>
            <p:ph type="dt" sz="half" idx="10"/>
          </p:nvPr>
        </p:nvSpPr>
        <p:spPr/>
        <p:txBody>
          <a:bodyPr/>
          <a:lstStyle/>
          <a:p>
            <a:fld id="{BAF5C7F6-8343-4985-AC83-4F43A1E895B0}" type="datetimeFigureOut">
              <a:rPr lang="hr-HR" smtClean="0"/>
              <a:t>16.11.2021.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20383887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319637461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92005191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Naslov i sadržaj">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
        <p:nvSpPr>
          <p:cNvPr id="8" name="Title 7"/>
          <p:cNvSpPr>
            <a:spLocks noGrp="1"/>
          </p:cNvSpPr>
          <p:nvPr>
            <p:ph type="title"/>
          </p:nvPr>
        </p:nvSpPr>
        <p:spPr/>
        <p:txBody>
          <a:bodyPr/>
          <a:lstStyle/>
          <a:p>
            <a:r>
              <a:rPr lang="hr-HR"/>
              <a:t>Uredite stil naslova matrice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Tree>
    <p:extLst>
      <p:ext uri="{BB962C8B-B14F-4D97-AF65-F5344CB8AC3E}">
        <p14:creationId xmlns:p14="http://schemas.microsoft.com/office/powerpoint/2010/main" val="209758004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36890475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BAF5C7F6-8343-4985-AC83-4F43A1E895B0}" type="datetimeFigureOut">
              <a:rPr lang="hr-HR" smtClean="0"/>
              <a:t>16.11.2021.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20128185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65363808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BAF5C7F6-8343-4985-AC83-4F43A1E895B0}" type="datetimeFigureOut">
              <a:rPr lang="hr-HR" smtClean="0"/>
              <a:t>16.11.2021.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232962114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BAF5C7F6-8343-4985-AC83-4F43A1E895B0}" type="datetimeFigureOut">
              <a:rPr lang="hr-HR" smtClean="0"/>
              <a:t>16.11.2021.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3895384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5C7F6-8343-4985-AC83-4F43A1E895B0}" type="datetimeFigureOut">
              <a:rPr lang="hr-HR" smtClean="0"/>
              <a:t>16.11.2021.</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63643115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hr-HR"/>
              <a:t>Kliknite da biste uredili stil naslova matrice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139149737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BAF5C7F6-8343-4985-AC83-4F43A1E895B0}" type="datetimeFigureOut">
              <a:rPr lang="hr-HR" smtClean="0"/>
              <a:t>16.11.2021.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7AF1CD-F6DD-4630-B806-872D6080112F}" type="slidenum">
              <a:rPr lang="hr-HR" smtClean="0"/>
              <a:t>‹#›</a:t>
            </a:fld>
            <a:endParaRPr lang="hr-HR"/>
          </a:p>
        </p:txBody>
      </p:sp>
    </p:spTree>
    <p:extLst>
      <p:ext uri="{BB962C8B-B14F-4D97-AF65-F5344CB8AC3E}">
        <p14:creationId xmlns:p14="http://schemas.microsoft.com/office/powerpoint/2010/main" val="6371084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AF5C7F6-8343-4985-AC83-4F43A1E895B0}" type="datetimeFigureOut">
              <a:rPr lang="hr-HR" smtClean="0"/>
              <a:t>16.11.2021.</a:t>
            </a:fld>
            <a:endParaRPr lang="hr-H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hr-H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7AF1CD-F6DD-4630-B806-872D6080112F}" type="slidenum">
              <a:rPr lang="hr-HR" smtClean="0"/>
              <a:t>‹#›</a:t>
            </a:fld>
            <a:endParaRPr lang="hr-HR"/>
          </a:p>
        </p:txBody>
      </p:sp>
    </p:spTree>
    <p:extLst>
      <p:ext uri="{BB962C8B-B14F-4D97-AF65-F5344CB8AC3E}">
        <p14:creationId xmlns:p14="http://schemas.microsoft.com/office/powerpoint/2010/main" val="248569933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ransition spd="slow">
    <p:push dir="u"/>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38" r="3639"/>
          <a:stretch/>
        </p:blipFill>
        <p:spPr bwMode="auto">
          <a:xfrm>
            <a:off x="-174" y="10"/>
            <a:ext cx="9144173" cy="68627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ectangle: Rounded Corners 72">
            <a:extLst>
              <a:ext uri="{FF2B5EF4-FFF2-40B4-BE49-F238E27FC236}">
                <a16:creationId xmlns:a16="http://schemas.microsoft.com/office/drawing/2014/main" id="{11DD454E-060A-4347-B22F-E1DF4219B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9516" y="1262063"/>
            <a:ext cx="5464968" cy="4333875"/>
          </a:xfrm>
          <a:prstGeom prst="roundRect">
            <a:avLst>
              <a:gd name="adj" fmla="val 5829"/>
            </a:avLst>
          </a:prstGeom>
          <a:ln w="0">
            <a:noFill/>
            <a:prstDash val="solid"/>
            <a:round/>
            <a:headEnd/>
            <a:tailEnd/>
          </a:ln>
        </p:spPr>
        <p:style>
          <a:lnRef idx="0">
            <a:scrgbClr r="0" g="0" b="0"/>
          </a:lnRef>
          <a:fillRef idx="1003">
            <a:schemeClr val="dk2"/>
          </a:fillRef>
          <a:effectRef idx="0">
            <a:scrgbClr r="0" g="0" b="0"/>
          </a:effectRef>
          <a:fontRef idx="major"/>
        </p:style>
        <p:txBody>
          <a:bodyPr/>
          <a:lstStyle/>
          <a:p>
            <a:endParaRPr lang="en-US">
              <a:solidFill>
                <a:schemeClr val="tx1"/>
              </a:solidFill>
            </a:endParaRPr>
          </a:p>
        </p:txBody>
      </p:sp>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856" r="37034" b="1"/>
          <a:stretch/>
        </p:blipFill>
        <p:spPr bwMode="auto">
          <a:xfrm>
            <a:off x="5215910" y="1426464"/>
            <a:ext cx="1960864" cy="4005072"/>
          </a:xfrm>
          <a:custGeom>
            <a:avLst/>
            <a:gdLst/>
            <a:ahLst/>
            <a:cxnLst/>
            <a:rect l="l" t="t" r="r" b="b"/>
            <a:pathLst>
              <a:path w="2614486" h="4005072">
                <a:moveTo>
                  <a:pt x="0" y="0"/>
                </a:moveTo>
                <a:lnTo>
                  <a:pt x="2475150" y="0"/>
                </a:lnTo>
                <a:cubicBezTo>
                  <a:pt x="2552103" y="0"/>
                  <a:pt x="2614486" y="62383"/>
                  <a:pt x="2614486" y="139336"/>
                </a:cubicBezTo>
                <a:lnTo>
                  <a:pt x="2614486" y="3865736"/>
                </a:lnTo>
                <a:cubicBezTo>
                  <a:pt x="2614486" y="3942689"/>
                  <a:pt x="2552103" y="4005072"/>
                  <a:pt x="2475150" y="4005072"/>
                </a:cubicBezTo>
                <a:lnTo>
                  <a:pt x="0" y="400507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Rectangle: Rounded Corners 74">
            <a:extLst>
              <a:ext uri="{FF2B5EF4-FFF2-40B4-BE49-F238E27FC236}">
                <a16:creationId xmlns:a16="http://schemas.microsoft.com/office/drawing/2014/main" id="{E88D3B42-F511-4709-A4F6-A7AEF1119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2531" y="1426464"/>
            <a:ext cx="5218938" cy="4005072"/>
          </a:xfrm>
          <a:prstGeom prst="roundRect">
            <a:avLst>
              <a:gd name="adj" fmla="val 3479"/>
            </a:avLst>
          </a:prstGeom>
          <a:noFill/>
          <a:ln w="12700">
            <a:solidFill>
              <a:srgbClr val="E39F57"/>
            </a:solidFill>
            <a:prstDash val="solid"/>
            <a:round/>
            <a:headEnd/>
            <a:tailEnd/>
          </a:ln>
        </p:spPr>
        <p:txBody>
          <a:bodyPr/>
          <a:lstStyle/>
          <a:p>
            <a:endParaRPr lang="en-US">
              <a:solidFill>
                <a:schemeClr val="tx1"/>
              </a:solidFill>
            </a:endParaRPr>
          </a:p>
        </p:txBody>
      </p:sp>
      <p:sp>
        <p:nvSpPr>
          <p:cNvPr id="2" name="Naslov 1"/>
          <p:cNvSpPr>
            <a:spLocks noGrp="1"/>
          </p:cNvSpPr>
          <p:nvPr>
            <p:ph type="ctrTitle"/>
          </p:nvPr>
        </p:nvSpPr>
        <p:spPr>
          <a:xfrm>
            <a:off x="2199891" y="1778558"/>
            <a:ext cx="2788278" cy="2059912"/>
          </a:xfrm>
        </p:spPr>
        <p:txBody>
          <a:bodyPr anchor="b">
            <a:normAutofit/>
          </a:bodyPr>
          <a:lstStyle/>
          <a:p>
            <a:pPr>
              <a:lnSpc>
                <a:spcPct val="90000"/>
              </a:lnSpc>
            </a:pPr>
            <a:r>
              <a:rPr lang="hr-HR" sz="3800">
                <a:solidFill>
                  <a:srgbClr val="E3E3E3"/>
                </a:solidFill>
              </a:rPr>
              <a:t>OVISNOST PUŠENJA</a:t>
            </a:r>
          </a:p>
        </p:txBody>
      </p:sp>
      <p:sp>
        <p:nvSpPr>
          <p:cNvPr id="3" name="Podnaslov 2"/>
          <p:cNvSpPr>
            <a:spLocks noGrp="1"/>
          </p:cNvSpPr>
          <p:nvPr>
            <p:ph type="subTitle" idx="1"/>
          </p:nvPr>
        </p:nvSpPr>
        <p:spPr>
          <a:xfrm>
            <a:off x="2199891" y="3915663"/>
            <a:ext cx="2788278" cy="1202828"/>
          </a:xfrm>
        </p:spPr>
        <p:txBody>
          <a:bodyPr>
            <a:normAutofit/>
          </a:bodyPr>
          <a:lstStyle/>
          <a:p>
            <a:r>
              <a:rPr lang="hr-HR" dirty="0">
                <a:solidFill>
                  <a:srgbClr val="E3E3E3"/>
                </a:solidFill>
              </a:rPr>
              <a:t>Monika Paulić i Ivana Radetić</a:t>
            </a:r>
          </a:p>
        </p:txBody>
      </p:sp>
    </p:spTree>
    <p:extLst>
      <p:ext uri="{BB962C8B-B14F-4D97-AF65-F5344CB8AC3E}">
        <p14:creationId xmlns:p14="http://schemas.microsoft.com/office/powerpoint/2010/main" val="4130655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arn(inVertical)">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barn(inVertical)">
                                      <p:cBhvr>
                                        <p:cTn id="2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625509" y="1115568"/>
            <a:ext cx="2615712" cy="4626864"/>
          </a:xfrm>
        </p:spPr>
        <p:txBody>
          <a:bodyPr>
            <a:normAutofit/>
          </a:bodyPr>
          <a:lstStyle/>
          <a:p>
            <a:pPr algn="l"/>
            <a:r>
              <a:rPr lang="hr-HR" sz="3100"/>
              <a:t>Pušenje u Hrvatskoj i svijetu</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p:cNvSpPr>
            <a:spLocks noGrp="1"/>
          </p:cNvSpPr>
          <p:nvPr>
            <p:ph sz="quarter" idx="13"/>
          </p:nvPr>
        </p:nvSpPr>
        <p:spPr>
          <a:xfrm>
            <a:off x="3829048" y="1115568"/>
            <a:ext cx="4684014" cy="4626864"/>
          </a:xfrm>
        </p:spPr>
        <p:txBody>
          <a:bodyPr anchor="ctr">
            <a:normAutofit/>
          </a:bodyPr>
          <a:lstStyle/>
          <a:p>
            <a:r>
              <a:rPr lang="vi-VN"/>
              <a:t>U Hrvatskoj je zabranjena prodaja duhanskih proizvoda mlađima od 18 godina, no postoji mnogo slučajeva kada osnovnoškolci puše od svoje trinaeste godine, što je tada jako štetno za zdravlje, mnogo više nego za zdravlje odraslog čovjeka</a:t>
            </a:r>
            <a:endParaRPr lang="hr-HR"/>
          </a:p>
        </p:txBody>
      </p:sp>
    </p:spTree>
    <p:extLst>
      <p:ext uri="{BB962C8B-B14F-4D97-AF65-F5344CB8AC3E}">
        <p14:creationId xmlns:p14="http://schemas.microsoft.com/office/powerpoint/2010/main" val="4276075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625509" y="1115568"/>
            <a:ext cx="2615712" cy="4626864"/>
          </a:xfrm>
        </p:spPr>
        <p:txBody>
          <a:bodyPr>
            <a:normAutofit/>
          </a:bodyPr>
          <a:lstStyle/>
          <a:p>
            <a:pPr algn="l"/>
            <a:r>
              <a:rPr lang="hr-HR" sz="3100" dirty="0"/>
              <a:t> RECI „NE!” PUŠENJU</a:t>
            </a:r>
          </a:p>
        </p:txBody>
      </p:sp>
      <p:cxnSp>
        <p:nvCxnSpPr>
          <p:cNvPr id="15"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p:cNvSpPr>
            <a:spLocks noGrp="1"/>
          </p:cNvSpPr>
          <p:nvPr>
            <p:ph sz="quarter" idx="13"/>
          </p:nvPr>
        </p:nvSpPr>
        <p:spPr>
          <a:xfrm>
            <a:off x="3829048" y="1115568"/>
            <a:ext cx="4684014" cy="4626864"/>
          </a:xfrm>
        </p:spPr>
        <p:txBody>
          <a:bodyPr anchor="ctr">
            <a:normAutofit/>
          </a:bodyPr>
          <a:lstStyle/>
          <a:p>
            <a:r>
              <a:rPr lang="hr-HR"/>
              <a:t>Ako nas u društvu netko ponudi cigaretom moramo se oduprijeti jer to ovisi o nama</a:t>
            </a:r>
          </a:p>
          <a:p>
            <a:r>
              <a:rPr lang="hr-HR"/>
              <a:t>Puno mladih se odlučuje na pušenje kako ne bi bili odbačeni od društva</a:t>
            </a:r>
          </a:p>
        </p:txBody>
      </p:sp>
    </p:spTree>
    <p:extLst>
      <p:ext uri="{BB962C8B-B14F-4D97-AF65-F5344CB8AC3E}">
        <p14:creationId xmlns:p14="http://schemas.microsoft.com/office/powerpoint/2010/main" val="3229436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426882"/>
            <a:ext cx="7498080" cy="1143000"/>
          </a:xfrm>
        </p:spPr>
        <p:txBody>
          <a:bodyPr/>
          <a:lstStyle/>
          <a:p>
            <a:pPr algn="ctr"/>
            <a:r>
              <a:rPr lang="hr-HR" dirty="0"/>
              <a:t>HVALA NA PAŽNJI!!!</a:t>
            </a:r>
          </a:p>
        </p:txBody>
      </p:sp>
      <p:sp>
        <p:nvSpPr>
          <p:cNvPr id="3" name="Nasmiješeno lice 2"/>
          <p:cNvSpPr/>
          <p:nvPr/>
        </p:nvSpPr>
        <p:spPr>
          <a:xfrm>
            <a:off x="2615609" y="2328530"/>
            <a:ext cx="3588376" cy="3716957"/>
          </a:xfrm>
          <a:prstGeom prst="smileyFace">
            <a:avLst/>
          </a:prstGeom>
          <a:solidFill>
            <a:srgbClr val="FFE9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343416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 y="-2"/>
            <a:ext cx="4566524"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slov 1"/>
          <p:cNvSpPr>
            <a:spLocks noGrp="1"/>
          </p:cNvSpPr>
          <p:nvPr>
            <p:ph type="title"/>
          </p:nvPr>
        </p:nvSpPr>
        <p:spPr>
          <a:xfrm>
            <a:off x="675379" y="1118808"/>
            <a:ext cx="3503600" cy="4747683"/>
          </a:xfrm>
        </p:spPr>
        <p:txBody>
          <a:bodyPr anchor="ctr">
            <a:normAutofit/>
          </a:bodyPr>
          <a:lstStyle/>
          <a:p>
            <a:pPr algn="l"/>
            <a:r>
              <a:rPr lang="hr-HR" sz="4200"/>
              <a:t>PUŠENJE</a:t>
            </a:r>
          </a:p>
        </p:txBody>
      </p:sp>
      <p:sp>
        <p:nvSpPr>
          <p:cNvPr id="3" name="Rezervirano mjesto sadržaja 2"/>
          <p:cNvSpPr>
            <a:spLocks noGrp="1"/>
          </p:cNvSpPr>
          <p:nvPr>
            <p:ph sz="quarter" idx="13"/>
          </p:nvPr>
        </p:nvSpPr>
        <p:spPr>
          <a:xfrm>
            <a:off x="4874076" y="1118809"/>
            <a:ext cx="3787323" cy="4747681"/>
          </a:xfrm>
          <a:effectLst/>
        </p:spPr>
        <p:txBody>
          <a:bodyPr anchor="ctr">
            <a:normAutofit/>
          </a:bodyPr>
          <a:lstStyle/>
          <a:p>
            <a:r>
              <a:rPr lang="hr-HR" b="1" dirty="0">
                <a:solidFill>
                  <a:schemeClr val="tx1"/>
                </a:solidFill>
              </a:rPr>
              <a:t>Pušenje</a:t>
            </a:r>
            <a:r>
              <a:rPr lang="hr-HR" dirty="0">
                <a:solidFill>
                  <a:schemeClr val="tx1"/>
                </a:solidFill>
              </a:rPr>
              <a:t> je način konzumiranja duhana uzimanog u obliku cigareta, cigara, električne cigarete, nargile i pomoću lule</a:t>
            </a:r>
          </a:p>
          <a:p>
            <a:r>
              <a:rPr lang="hr-HR" dirty="0">
                <a:solidFill>
                  <a:schemeClr val="tx1"/>
                </a:solidFill>
              </a:rPr>
              <a:t>Drugi oblik konzumacije </a:t>
            </a:r>
            <a:r>
              <a:rPr lang="hr-HR">
                <a:solidFill>
                  <a:schemeClr val="tx1"/>
                </a:solidFill>
              </a:rPr>
              <a:t>duhana je i </a:t>
            </a:r>
            <a:r>
              <a:rPr lang="hr-HR" dirty="0">
                <a:solidFill>
                  <a:schemeClr val="tx1"/>
                </a:solidFill>
              </a:rPr>
              <a:t>šmrkanje</a:t>
            </a:r>
          </a:p>
          <a:p>
            <a:endParaRPr lang="hr-HR" dirty="0">
              <a:solidFill>
                <a:schemeClr val="tx1"/>
              </a:solidFill>
            </a:endParaRPr>
          </a:p>
        </p:txBody>
      </p:sp>
    </p:spTree>
    <p:extLst>
      <p:ext uri="{BB962C8B-B14F-4D97-AF65-F5344CB8AC3E}">
        <p14:creationId xmlns:p14="http://schemas.microsoft.com/office/powerpoint/2010/main" val="1641934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000" y="1346448"/>
            <a:ext cx="2925268" cy="194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08" y="2426896"/>
            <a:ext cx="2638028" cy="380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5" y="492661"/>
            <a:ext cx="47625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7033" y="3914035"/>
            <a:ext cx="3493425" cy="204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833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barn(inVertical)">
                                      <p:cBhvr>
                                        <p:cTn id="2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E0E2153B-7278-4205-ACC9-2A87B6FFE77D}"/>
              </a:ext>
            </a:extLst>
          </p:cNvPr>
          <p:cNvPicPr>
            <a:picLocks noChangeAspect="1"/>
          </p:cNvPicPr>
          <p:nvPr/>
        </p:nvPicPr>
        <p:blipFill>
          <a:blip r:embed="rId3"/>
          <a:stretch>
            <a:fillRect/>
          </a:stretch>
        </p:blipFill>
        <p:spPr>
          <a:xfrm rot="20986768">
            <a:off x="527419" y="3196495"/>
            <a:ext cx="4081856" cy="3325754"/>
          </a:xfrm>
          <a:prstGeom prst="rect">
            <a:avLst/>
          </a:prstGeom>
        </p:spPr>
      </p:pic>
      <p:sp>
        <p:nvSpPr>
          <p:cNvPr id="2" name="Naslov 1"/>
          <p:cNvSpPr>
            <a:spLocks noGrp="1"/>
          </p:cNvSpPr>
          <p:nvPr>
            <p:ph type="title"/>
          </p:nvPr>
        </p:nvSpPr>
        <p:spPr>
          <a:xfrm>
            <a:off x="658969" y="3657600"/>
            <a:ext cx="3792380" cy="2133600"/>
          </a:xfrm>
        </p:spPr>
        <p:txBody>
          <a:bodyPr>
            <a:normAutofit/>
          </a:bodyPr>
          <a:lstStyle/>
          <a:p>
            <a:pPr algn="l"/>
            <a:endParaRPr lang="hr-HR" sz="3100" dirty="0"/>
          </a:p>
        </p:txBody>
      </p:sp>
      <p:pic>
        <p:nvPicPr>
          <p:cNvPr id="5" name="Slika 4">
            <a:extLst>
              <a:ext uri="{FF2B5EF4-FFF2-40B4-BE49-F238E27FC236}">
                <a16:creationId xmlns:a16="http://schemas.microsoft.com/office/drawing/2014/main" id="{AF07EA63-30B4-4FD3-B2E1-389E753A181A}"/>
              </a:ext>
            </a:extLst>
          </p:cNvPr>
          <p:cNvPicPr>
            <a:picLocks noChangeAspect="1"/>
          </p:cNvPicPr>
          <p:nvPr/>
        </p:nvPicPr>
        <p:blipFill>
          <a:blip r:embed="rId4"/>
          <a:stretch>
            <a:fillRect/>
          </a:stretch>
        </p:blipFill>
        <p:spPr>
          <a:xfrm rot="20914038">
            <a:off x="685345" y="754877"/>
            <a:ext cx="3766004" cy="2438488"/>
          </a:xfrm>
          <a:prstGeom prst="rect">
            <a:avLst/>
          </a:prstGeom>
        </p:spPr>
      </p:pic>
      <p:pic>
        <p:nvPicPr>
          <p:cNvPr id="4" name="Slika 3">
            <a:extLst>
              <a:ext uri="{FF2B5EF4-FFF2-40B4-BE49-F238E27FC236}">
                <a16:creationId xmlns:a16="http://schemas.microsoft.com/office/drawing/2014/main" id="{4D2A50AF-5436-494B-A860-12ABB6FBDC0F}"/>
              </a:ext>
            </a:extLst>
          </p:cNvPr>
          <p:cNvPicPr>
            <a:picLocks noChangeAspect="1"/>
          </p:cNvPicPr>
          <p:nvPr/>
        </p:nvPicPr>
        <p:blipFill>
          <a:blip r:embed="rId5"/>
          <a:stretch>
            <a:fillRect/>
          </a:stretch>
        </p:blipFill>
        <p:spPr>
          <a:xfrm rot="623766">
            <a:off x="4715990" y="575221"/>
            <a:ext cx="3718357" cy="2798064"/>
          </a:xfrm>
          <a:prstGeom prst="rect">
            <a:avLst/>
          </a:prstGeom>
        </p:spPr>
      </p:pic>
      <p:sp>
        <p:nvSpPr>
          <p:cNvPr id="3" name="Rezervirano mjesto sadržaja 2"/>
          <p:cNvSpPr>
            <a:spLocks noGrp="1"/>
          </p:cNvSpPr>
          <p:nvPr>
            <p:ph sz="quarter" idx="13"/>
          </p:nvPr>
        </p:nvSpPr>
        <p:spPr>
          <a:xfrm>
            <a:off x="4692649" y="3657600"/>
            <a:ext cx="3695211" cy="2133600"/>
          </a:xfrm>
        </p:spPr>
        <p:txBody>
          <a:bodyPr anchor="ctr">
            <a:normAutofit/>
          </a:bodyPr>
          <a:lstStyle/>
          <a:p>
            <a:pPr>
              <a:lnSpc>
                <a:spcPct val="90000"/>
              </a:lnSpc>
              <a:buClr>
                <a:srgbClr val="C68837"/>
              </a:buClr>
            </a:pPr>
            <a:r>
              <a:rPr lang="vi-VN" sz="1700"/>
              <a:t> Kako duhan sadržava u sebi otrovne alkaloide, kao što je nikotin, a prilikom pušenja se stvara i katran, nerazrijeđeni beznikotinski kondenzat dima, pušenje je opasna navika za zdravlje ljudi jer štetno djeluje na krvožilni sustav i pluća</a:t>
            </a:r>
            <a:endParaRPr lang="hr-HR" sz="1700"/>
          </a:p>
        </p:txBody>
      </p:sp>
    </p:spTree>
    <p:extLst>
      <p:ext uri="{BB962C8B-B14F-4D97-AF65-F5344CB8AC3E}">
        <p14:creationId xmlns:p14="http://schemas.microsoft.com/office/powerpoint/2010/main" val="2552942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625509" y="1115568"/>
            <a:ext cx="2615712" cy="4626864"/>
          </a:xfrm>
        </p:spPr>
        <p:txBody>
          <a:bodyPr>
            <a:normAutofit/>
          </a:bodyPr>
          <a:lstStyle/>
          <a:p>
            <a:pPr algn="l"/>
            <a:r>
              <a:rPr lang="hr-HR" sz="2900"/>
              <a:t>POSLJEDICE PUŠENJA</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p:cNvSpPr>
            <a:spLocks noGrp="1"/>
          </p:cNvSpPr>
          <p:nvPr>
            <p:ph sz="quarter" idx="13"/>
          </p:nvPr>
        </p:nvSpPr>
        <p:spPr>
          <a:xfrm>
            <a:off x="3829048" y="1115568"/>
            <a:ext cx="4684014" cy="4626864"/>
          </a:xfrm>
        </p:spPr>
        <p:txBody>
          <a:bodyPr anchor="ctr">
            <a:normAutofit/>
          </a:bodyPr>
          <a:lstStyle/>
          <a:p>
            <a:r>
              <a:rPr lang="hr-HR"/>
              <a:t>Pušenje je glavni rizični čimbenik za razvoj raka bronha i pluća, grkljana, ždrijela, usne šupljine, jednjaka, bubrega, mokraćnoga mjehura, gušterače, a i rak vrata maternice i neki oblici leukemije češći su u osoba koje puše</a:t>
            </a:r>
          </a:p>
          <a:p>
            <a:r>
              <a:rPr lang="hr-HR"/>
              <a:t>Pritom je sasvim svejedno je li riječ o aktivnom ili pasivnom pušaču</a:t>
            </a:r>
          </a:p>
        </p:txBody>
      </p:sp>
    </p:spTree>
    <p:extLst>
      <p:ext uri="{BB962C8B-B14F-4D97-AF65-F5344CB8AC3E}">
        <p14:creationId xmlns:p14="http://schemas.microsoft.com/office/powerpoint/2010/main" val="253763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teksta 2"/>
          <p:cNvSpPr>
            <a:spLocks noGrp="1"/>
          </p:cNvSpPr>
          <p:nvPr>
            <p:ph type="body" idx="1"/>
          </p:nvPr>
        </p:nvSpPr>
        <p:spPr/>
        <p:txBody>
          <a:bodyPr/>
          <a:lstStyle/>
          <a:p>
            <a:r>
              <a:rPr lang="hr-HR" sz="3600" dirty="0"/>
              <a:t>PLUĆA NEPUŠAČA</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93195" y="2380138"/>
            <a:ext cx="7549624" cy="36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zervirano mjesto teksta 3"/>
          <p:cNvSpPr>
            <a:spLocks noGrp="1"/>
          </p:cNvSpPr>
          <p:nvPr>
            <p:ph type="body" sz="quarter" idx="3"/>
          </p:nvPr>
        </p:nvSpPr>
        <p:spPr/>
        <p:txBody>
          <a:bodyPr/>
          <a:lstStyle/>
          <a:p>
            <a:r>
              <a:rPr lang="hr-HR" sz="3600" dirty="0"/>
              <a:t>PLUĆA PUŠAČA</a:t>
            </a:r>
          </a:p>
        </p:txBody>
      </p:sp>
      <p:sp>
        <p:nvSpPr>
          <p:cNvPr id="6" name="Rezervirano mjesto sadržaja 5"/>
          <p:cNvSpPr>
            <a:spLocks noGrp="1"/>
          </p:cNvSpPr>
          <p:nvPr>
            <p:ph sz="quarter" idx="4"/>
          </p:nvPr>
        </p:nvSpPr>
        <p:spPr/>
        <p:txBody>
          <a:bodyPr/>
          <a:lstStyle/>
          <a:p>
            <a:endParaRPr lang="hr-HR"/>
          </a:p>
        </p:txBody>
      </p:sp>
    </p:spTree>
    <p:extLst>
      <p:ext uri="{BB962C8B-B14F-4D97-AF65-F5344CB8AC3E}">
        <p14:creationId xmlns:p14="http://schemas.microsoft.com/office/powerpoint/2010/main" val="2392794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barn(inVertic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6">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 y="-2"/>
            <a:ext cx="4566524"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Slika 5">
            <a:extLst>
              <a:ext uri="{FF2B5EF4-FFF2-40B4-BE49-F238E27FC236}">
                <a16:creationId xmlns:a16="http://schemas.microsoft.com/office/drawing/2014/main" id="{6F5BDF0C-BD5A-44E7-98E7-E59F4B5EF817}"/>
              </a:ext>
            </a:extLst>
          </p:cNvPr>
          <p:cNvPicPr>
            <a:picLocks noChangeAspect="1"/>
          </p:cNvPicPr>
          <p:nvPr/>
        </p:nvPicPr>
        <p:blipFill>
          <a:blip r:embed="rId3"/>
          <a:stretch>
            <a:fillRect/>
          </a:stretch>
        </p:blipFill>
        <p:spPr>
          <a:xfrm>
            <a:off x="223469" y="2183415"/>
            <a:ext cx="4457528" cy="2975292"/>
          </a:xfrm>
          <a:prstGeom prst="rect">
            <a:avLst/>
          </a:prstGeom>
        </p:spPr>
      </p:pic>
      <p:sp>
        <p:nvSpPr>
          <p:cNvPr id="2" name="Naslov 1"/>
          <p:cNvSpPr>
            <a:spLocks noGrp="1"/>
          </p:cNvSpPr>
          <p:nvPr>
            <p:ph type="title"/>
          </p:nvPr>
        </p:nvSpPr>
        <p:spPr>
          <a:xfrm>
            <a:off x="675379" y="1118808"/>
            <a:ext cx="3503600" cy="4747683"/>
          </a:xfrm>
        </p:spPr>
        <p:txBody>
          <a:bodyPr anchor="ctr">
            <a:normAutofit/>
          </a:bodyPr>
          <a:lstStyle/>
          <a:p>
            <a:pPr algn="l"/>
            <a:endParaRPr lang="hr-HR" sz="4200" dirty="0"/>
          </a:p>
        </p:txBody>
      </p:sp>
      <p:sp>
        <p:nvSpPr>
          <p:cNvPr id="3" name="Rezervirano mjesto sadržaja 2"/>
          <p:cNvSpPr>
            <a:spLocks noGrp="1"/>
          </p:cNvSpPr>
          <p:nvPr>
            <p:ph sz="quarter" idx="13"/>
          </p:nvPr>
        </p:nvSpPr>
        <p:spPr>
          <a:xfrm>
            <a:off x="4874076" y="1118809"/>
            <a:ext cx="3787323" cy="4747681"/>
          </a:xfrm>
          <a:effectLst/>
        </p:spPr>
        <p:txBody>
          <a:bodyPr anchor="ctr">
            <a:normAutofit/>
          </a:bodyPr>
          <a:lstStyle/>
          <a:p>
            <a:pPr>
              <a:lnSpc>
                <a:spcPct val="90000"/>
              </a:lnSpc>
            </a:pPr>
            <a:r>
              <a:rPr lang="hr-HR" dirty="0">
                <a:solidFill>
                  <a:schemeClr val="tx1"/>
                </a:solidFill>
              </a:rPr>
              <a:t>U bolesnika s astmom pasivno pušenje izaziva nelagodu, pa i izravno astmatični napad, a kod dojenčadi i male djece dovodi do učestalijeg bronhitisa, upale pluća, astme, drugih bolesti dišnog sustava i smanjene plućne funkcije te akutne i kronične upale srednjeg uha </a:t>
            </a:r>
          </a:p>
          <a:p>
            <a:pPr>
              <a:lnSpc>
                <a:spcPct val="90000"/>
              </a:lnSpc>
            </a:pPr>
            <a:r>
              <a:rPr lang="vi-VN" dirty="0">
                <a:solidFill>
                  <a:schemeClr val="tx1"/>
                </a:solidFill>
              </a:rPr>
              <a:t>Sindrom iznenadne smrti dojenčadi također je češći u dojenčadi izložene duhanskom dimu</a:t>
            </a:r>
            <a:endParaRPr lang="hr-HR" dirty="0">
              <a:solidFill>
                <a:schemeClr val="tx1"/>
              </a:solidFill>
            </a:endParaRPr>
          </a:p>
        </p:txBody>
      </p:sp>
    </p:spTree>
    <p:extLst>
      <p:ext uri="{BB962C8B-B14F-4D97-AF65-F5344CB8AC3E}">
        <p14:creationId xmlns:p14="http://schemas.microsoft.com/office/powerpoint/2010/main" val="2045561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3">
            <a:extLst>
              <a:ext uri="{FF2B5EF4-FFF2-40B4-BE49-F238E27FC236}">
                <a16:creationId xmlns:a16="http://schemas.microsoft.com/office/drawing/2014/main" id="{E8AA84F3-9D99-4882-9F8C-92C7EFF3BB8C}"/>
              </a:ext>
            </a:extLst>
          </p:cNvPr>
          <p:cNvPicPr>
            <a:picLocks noChangeAspect="1"/>
          </p:cNvPicPr>
          <p:nvPr/>
        </p:nvPicPr>
        <p:blipFill>
          <a:blip r:embed="rId3"/>
          <a:stretch>
            <a:fillRect/>
          </a:stretch>
        </p:blipFill>
        <p:spPr>
          <a:xfrm>
            <a:off x="130262" y="2057400"/>
            <a:ext cx="3695100" cy="2807084"/>
          </a:xfrm>
          <a:prstGeom prst="rect">
            <a:avLst/>
          </a:prstGeom>
        </p:spPr>
      </p:pic>
      <p:sp>
        <p:nvSpPr>
          <p:cNvPr id="2" name="Naslov 1"/>
          <p:cNvSpPr>
            <a:spLocks noGrp="1"/>
          </p:cNvSpPr>
          <p:nvPr>
            <p:ph type="title"/>
          </p:nvPr>
        </p:nvSpPr>
        <p:spPr>
          <a:xfrm>
            <a:off x="625509" y="1115568"/>
            <a:ext cx="2615712" cy="4626864"/>
          </a:xfrm>
        </p:spPr>
        <p:txBody>
          <a:bodyPr>
            <a:normAutofit/>
          </a:bodyPr>
          <a:lstStyle/>
          <a:p>
            <a:pPr algn="l"/>
            <a:endParaRPr lang="hr-HR" sz="3100" dirty="0"/>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953"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p:cNvSpPr>
            <a:spLocks noGrp="1"/>
          </p:cNvSpPr>
          <p:nvPr>
            <p:ph sz="quarter" idx="13"/>
          </p:nvPr>
        </p:nvSpPr>
        <p:spPr>
          <a:xfrm>
            <a:off x="3829048" y="1115568"/>
            <a:ext cx="4684014" cy="4626864"/>
          </a:xfrm>
        </p:spPr>
        <p:txBody>
          <a:bodyPr anchor="ctr">
            <a:normAutofit/>
          </a:bodyPr>
          <a:lstStyle/>
          <a:p>
            <a:r>
              <a:rPr lang="vi-VN"/>
              <a:t>Pušenje lule i cigara je manje štetno od pušenja cigareta</a:t>
            </a:r>
            <a:endParaRPr lang="hr-HR"/>
          </a:p>
          <a:p>
            <a:r>
              <a:rPr lang="vi-VN"/>
              <a:t>Duhanski dim iz lule i cigara se ne uvlači u pluća, kao kod cigareta, nego se pućka</a:t>
            </a:r>
            <a:endParaRPr lang="hr-HR"/>
          </a:p>
          <a:p>
            <a:r>
              <a:rPr lang="vi-VN"/>
              <a:t>Duhan za lulu i cigare obično sadrži manje nikotina od duhana u cigaretama, a ugljeni filtri uobičajeni u lulama zadržavaju znatno više nikotina i katrana od filtara u cigaretama </a:t>
            </a:r>
            <a:endParaRPr lang="hr-HR"/>
          </a:p>
        </p:txBody>
      </p:sp>
    </p:spTree>
    <p:extLst>
      <p:ext uri="{BB962C8B-B14F-4D97-AF65-F5344CB8AC3E}">
        <p14:creationId xmlns:p14="http://schemas.microsoft.com/office/powerpoint/2010/main" val="192239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3CF98B5C-3C3A-433F-A349-058A2ED33282}"/>
              </a:ext>
            </a:extLst>
          </p:cNvPr>
          <p:cNvPicPr>
            <a:picLocks noChangeAspect="1"/>
          </p:cNvPicPr>
          <p:nvPr/>
        </p:nvPicPr>
        <p:blipFill rotWithShape="1">
          <a:blip r:embed="rId3"/>
          <a:srcRect/>
          <a:stretch/>
        </p:blipFill>
        <p:spPr>
          <a:xfrm>
            <a:off x="20" y="10"/>
            <a:ext cx="9143980" cy="6857990"/>
          </a:xfrm>
          <a:prstGeom prst="rect">
            <a:avLst/>
          </a:prstGeom>
        </p:spPr>
      </p:pic>
      <p:sp useBgFill="1">
        <p:nvSpPr>
          <p:cNvPr id="9"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91955" y="1884155"/>
            <a:ext cx="5624423" cy="3075314"/>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Naslov 1"/>
          <p:cNvSpPr>
            <a:spLocks noGrp="1"/>
          </p:cNvSpPr>
          <p:nvPr>
            <p:ph type="title"/>
          </p:nvPr>
        </p:nvSpPr>
        <p:spPr>
          <a:xfrm>
            <a:off x="685346" y="845388"/>
            <a:ext cx="2697315" cy="979016"/>
          </a:xfrm>
        </p:spPr>
        <p:txBody>
          <a:bodyPr anchor="b">
            <a:normAutofit/>
          </a:bodyPr>
          <a:lstStyle/>
          <a:p>
            <a:pPr algn="l"/>
            <a:r>
              <a:rPr lang="hr-HR" sz="2100"/>
              <a:t>PASIVNO PUŠENJE</a:t>
            </a:r>
          </a:p>
        </p:txBody>
      </p:sp>
      <p:sp>
        <p:nvSpPr>
          <p:cNvPr id="3" name="Rezervirano mjesto sadržaja 2"/>
          <p:cNvSpPr>
            <a:spLocks noGrp="1"/>
          </p:cNvSpPr>
          <p:nvPr>
            <p:ph sz="quarter" idx="13"/>
          </p:nvPr>
        </p:nvSpPr>
        <p:spPr>
          <a:xfrm>
            <a:off x="685346" y="1968237"/>
            <a:ext cx="2648763" cy="3679189"/>
          </a:xfrm>
        </p:spPr>
        <p:txBody>
          <a:bodyPr anchor="t">
            <a:normAutofit/>
          </a:bodyPr>
          <a:lstStyle/>
          <a:p>
            <a:r>
              <a:rPr lang="vi-VN" sz="1400"/>
              <a:t>Svjetsko istraživanje o uporabi duhana u mladih među školskom djecom u dobi 13-15 godina, ukazuje na veliku izloženost djece pasivnom pušenju </a:t>
            </a:r>
            <a:endParaRPr lang="hr-HR" sz="1400"/>
          </a:p>
          <a:p>
            <a:r>
              <a:rPr lang="vi-VN" sz="1400"/>
              <a:t>Čak 92,2% djece izloženo je pasivnom pušenju kod kuće, a 93,3% učenika sadašnjih pušača izloženo je duhanskom dimu na javnim mjestima</a:t>
            </a:r>
            <a:endParaRPr lang="hr-HR" sz="1400"/>
          </a:p>
        </p:txBody>
      </p:sp>
    </p:spTree>
    <p:extLst>
      <p:ext uri="{BB962C8B-B14F-4D97-AF65-F5344CB8AC3E}">
        <p14:creationId xmlns:p14="http://schemas.microsoft.com/office/powerpoint/2010/main" val="732895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Škriljevac">
  <a:themeElements>
    <a:clrScheme name="Škriljevac">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Škriljevac">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Škriljevac">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TM04033929[[fn=Škriljevac]]</Template>
  <TotalTime>2</TotalTime>
  <Words>384</Words>
  <Application>Microsoft Office PowerPoint</Application>
  <PresentationFormat>Prikaz na zaslonu (4:3)</PresentationFormat>
  <Paragraphs>25</Paragraphs>
  <Slides>12</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12</vt:i4>
      </vt:variant>
    </vt:vector>
  </HeadingPairs>
  <TitlesOfParts>
    <vt:vector size="16" baseType="lpstr">
      <vt:lpstr>Arial</vt:lpstr>
      <vt:lpstr>Calisto MT</vt:lpstr>
      <vt:lpstr>Wingdings 2</vt:lpstr>
      <vt:lpstr>Škriljevac</vt:lpstr>
      <vt:lpstr>OVISNOST PUŠENJA</vt:lpstr>
      <vt:lpstr>PUŠENJE</vt:lpstr>
      <vt:lpstr>PowerPoint prezentacija</vt:lpstr>
      <vt:lpstr>PowerPoint prezentacija</vt:lpstr>
      <vt:lpstr>POSLJEDICE PUŠENJA</vt:lpstr>
      <vt:lpstr>PowerPoint prezentacija</vt:lpstr>
      <vt:lpstr>PowerPoint prezentacija</vt:lpstr>
      <vt:lpstr>PowerPoint prezentacija</vt:lpstr>
      <vt:lpstr>PASIVNO PUŠENJE</vt:lpstr>
      <vt:lpstr>Pušenje u Hrvatskoj i svijetu</vt:lpstr>
      <vt:lpstr> RECI „NE!” PUŠENJU</vt:lpstr>
      <vt:lpstr>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OVISNOST PUŠENJA</dc:title>
  <cp:lastModifiedBy>Nina Radetić</cp:lastModifiedBy>
  <cp:revision>2</cp:revision>
  <dcterms:modified xsi:type="dcterms:W3CDTF">2021-11-16T17:45:04Z</dcterms:modified>
</cp:coreProperties>
</file>