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59" r:id="rId10"/>
    <p:sldId id="266" r:id="rId11"/>
    <p:sldId id="268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76" d="100"/>
          <a:sy n="76" d="100"/>
        </p:scale>
        <p:origin x="-124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3721-0ADC-47B5-B67D-98271F2B412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8A2E-CA63-4DE7-81BE-0EB36AF4A1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78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98A2E-CA63-4DE7-81BE-0EB36AF4A19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03FEC6-5D79-4C66-A4D4-EB5505E5C20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17851E-FAED-4DD0-9215-C797DA02DFFB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08520" y="1340768"/>
            <a:ext cx="91440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u="sng" spc="300" dirty="0" smtClean="0">
                <a:solidFill>
                  <a:schemeClr val="tx1">
                    <a:lumMod val="95000"/>
                  </a:schemeClr>
                </a:solidFill>
                <a:effectLst/>
                <a:latin typeface="Arial Black" pitchFamily="34" charset="0"/>
              </a:rPr>
              <a:t>Borba protiv     ovisnosti    </a:t>
            </a:r>
            <a:r>
              <a:rPr lang="hr-HR" sz="4800" u="sng" spc="300" dirty="0" smtClean="0">
                <a:solidFill>
                  <a:schemeClr val="tx1">
                    <a:lumMod val="9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hr-HR" sz="4800" u="sng" spc="300" dirty="0" smtClean="0">
                <a:solidFill>
                  <a:schemeClr val="tx1">
                    <a:lumMod val="95000"/>
                  </a:schemeClr>
                </a:solidFill>
                <a:effectLst/>
                <a:latin typeface="Arial Black" pitchFamily="34" charset="0"/>
              </a:rPr>
            </a:br>
            <a:r>
              <a:rPr lang="hr-HR" sz="4400" u="sng" spc="300" dirty="0">
                <a:solidFill>
                  <a:schemeClr val="tx1">
                    <a:lumMod val="9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hr-HR" sz="4400" u="sng" spc="300" dirty="0">
                <a:solidFill>
                  <a:schemeClr val="tx1">
                    <a:lumMod val="95000"/>
                  </a:schemeClr>
                </a:solidFill>
                <a:effectLst/>
                <a:latin typeface="Arial Black" pitchFamily="34" charset="0"/>
              </a:rPr>
            </a:br>
            <a:r>
              <a:rPr lang="hr-HR" sz="49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-Alkohol</a:t>
            </a:r>
            <a:endParaRPr lang="hr-HR" sz="4900" b="1" spc="3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7488832" cy="2016224"/>
          </a:xfrm>
        </p:spPr>
        <p:txBody>
          <a:bodyPr>
            <a:normAutofit/>
          </a:bodyPr>
          <a:lstStyle/>
          <a:p>
            <a:r>
              <a:rPr lang="hr-HR" sz="3600" dirty="0" smtClean="0"/>
              <a:t>Izradili</a:t>
            </a:r>
            <a:r>
              <a:rPr lang="hr-HR" i="1" dirty="0" smtClean="0"/>
              <a:t>: </a:t>
            </a:r>
            <a:r>
              <a:rPr lang="hr-HR" b="1" i="1" dirty="0" smtClean="0"/>
              <a:t>Matej </a:t>
            </a:r>
            <a:r>
              <a:rPr lang="hr-HR" b="1" i="1" smtClean="0"/>
              <a:t>Karlović</a:t>
            </a:r>
            <a:r>
              <a:rPr lang="hr-HR" b="1" i="1"/>
              <a:t> </a:t>
            </a:r>
            <a:r>
              <a:rPr lang="hr-HR" b="1" i="1" smtClean="0"/>
              <a:t>      </a:t>
            </a:r>
            <a:endParaRPr lang="hr-HR" b="1" i="1" dirty="0" smtClean="0"/>
          </a:p>
          <a:p>
            <a:r>
              <a:rPr lang="hr-HR" b="1" i="1" dirty="0" smtClean="0"/>
              <a:t>  Ivan Živolić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Zašto mladi piju?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0" y="1844824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algn="just"/>
            <a:r>
              <a:rPr lang="hr-HR" sz="2800" dirty="0" smtClean="0"/>
              <a:t> imitacija odraslih</a:t>
            </a:r>
          </a:p>
          <a:p>
            <a:pPr algn="just"/>
            <a:r>
              <a:rPr lang="hr-HR" sz="2800" dirty="0" smtClean="0"/>
              <a:t> prihvaćenost</a:t>
            </a:r>
          </a:p>
          <a:p>
            <a:pPr algn="just"/>
            <a:r>
              <a:rPr lang="hr-HR" sz="2800" dirty="0" smtClean="0"/>
              <a:t> žele se osloboditi od utjecaja starijih </a:t>
            </a:r>
          </a:p>
          <a:p>
            <a:pPr algn="just"/>
            <a:r>
              <a:rPr lang="hr-HR" sz="2800" dirty="0" smtClean="0"/>
              <a:t> alkohol čini da se osjećaju starijima </a:t>
            </a:r>
          </a:p>
          <a:p>
            <a:pPr algn="just"/>
            <a:r>
              <a:rPr lang="hr-HR" sz="2800" dirty="0" smtClean="0"/>
              <a:t> misle da će lakše riješiti svoje probleme</a:t>
            </a:r>
          </a:p>
          <a:p>
            <a:pPr algn="just"/>
            <a:r>
              <a:rPr lang="hr-HR" sz="2800" dirty="0" smtClean="0"/>
              <a:t> osjećaj moći</a:t>
            </a:r>
          </a:p>
          <a:p>
            <a:pPr algn="just"/>
            <a:r>
              <a:rPr lang="hr-HR" sz="2800" dirty="0"/>
              <a:t> ž</a:t>
            </a:r>
            <a:r>
              <a:rPr lang="hr-HR" sz="2800" dirty="0" smtClean="0"/>
              <a:t>ele da olakšaju sklapanje prijateljskih veza </a:t>
            </a:r>
          </a:p>
          <a:p>
            <a:pPr algn="just"/>
            <a:r>
              <a:rPr lang="hr-HR" sz="2800" dirty="0" smtClean="0"/>
              <a:t> traže nova uzbuđenja</a:t>
            </a:r>
          </a:p>
          <a:p>
            <a:pPr algn="just"/>
            <a:r>
              <a:rPr lang="hr-HR" sz="2800" dirty="0" smtClean="0"/>
              <a:t> njihovi prijatelji to rade</a:t>
            </a:r>
          </a:p>
          <a:p>
            <a:pPr algn="just"/>
            <a:r>
              <a:rPr lang="hr-HR" sz="2800" dirty="0" smtClean="0"/>
              <a:t> žele da ublaže dosadu</a:t>
            </a:r>
            <a:endParaRPr lang="hr-H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HR" sz="8800" dirty="0" smtClean="0">
                <a:latin typeface="Berlin Sans FB Demi" pitchFamily="34" charset="0"/>
              </a:rPr>
              <a:t/>
            </a:r>
            <a:br>
              <a:rPr lang="hr-HR" sz="8800" dirty="0" smtClean="0">
                <a:latin typeface="Berlin Sans FB Demi" pitchFamily="34" charset="0"/>
              </a:rPr>
            </a:br>
            <a:r>
              <a:rPr lang="hr-HR" sz="8800" dirty="0" smtClean="0">
                <a:latin typeface="Berlin Sans FB Demi" pitchFamily="34" charset="0"/>
              </a:rPr>
              <a:t/>
            </a:r>
            <a:br>
              <a:rPr lang="hr-HR" sz="8800" dirty="0" smtClean="0">
                <a:latin typeface="Berlin Sans FB Demi" pitchFamily="34" charset="0"/>
              </a:rPr>
            </a:br>
            <a:r>
              <a:rPr lang="hr-HR" sz="8800" dirty="0" smtClean="0">
                <a:latin typeface="Berlin Sans FB Demi" pitchFamily="34" charset="0"/>
              </a:rPr>
              <a:t/>
            </a:r>
            <a:br>
              <a:rPr lang="hr-HR" sz="8800" dirty="0" smtClean="0">
                <a:latin typeface="Berlin Sans FB Demi" pitchFamily="34" charset="0"/>
              </a:rPr>
            </a:br>
            <a:r>
              <a:rPr lang="hr-HR" sz="8800" dirty="0" smtClean="0">
                <a:latin typeface="Berlin Sans FB Demi" pitchFamily="34" charset="0"/>
              </a:rPr>
              <a:t>Hvala na pažnji</a:t>
            </a:r>
            <a:br>
              <a:rPr lang="hr-HR" sz="8800" dirty="0" smtClean="0">
                <a:latin typeface="Berlin Sans FB Demi" pitchFamily="34" charset="0"/>
              </a:rPr>
            </a:br>
            <a:r>
              <a:rPr lang="hr-HR" sz="4400" dirty="0" smtClean="0">
                <a:latin typeface="Berlin Sans FB Demi" pitchFamily="34" charset="0"/>
              </a:rPr>
              <a:t>Razmisli dobro prije nego što počneš konzumirati alkohol!</a:t>
            </a:r>
            <a:endParaRPr lang="hr-HR" sz="8800" dirty="0">
              <a:latin typeface="Berlin Sans FB Demi" pitchFamily="34" charset="0"/>
            </a:endParaRPr>
          </a:p>
        </p:txBody>
      </p:sp>
      <p:pic>
        <p:nvPicPr>
          <p:cNvPr id="4" name="Content Placeholder 3" descr="emotik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25" y="2415381"/>
            <a:ext cx="6000750" cy="3429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701824"/>
            <a:ext cx="8229600" cy="1143000"/>
          </a:xfrm>
        </p:spPr>
        <p:txBody>
          <a:bodyPr/>
          <a:lstStyle/>
          <a:p>
            <a:r>
              <a:rPr lang="hr-HR" b="1" dirty="0" smtClean="0"/>
              <a:t>                  Alkohol </a:t>
            </a:r>
            <a:endParaRPr lang="hr-HR" b="1" dirty="0"/>
          </a:p>
        </p:txBody>
      </p:sp>
      <p:pic>
        <p:nvPicPr>
          <p:cNvPr id="7" name="Rezervirano mjesto sadržaja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3110" y="4653136"/>
            <a:ext cx="3340050" cy="200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avokutnik 4"/>
          <p:cNvSpPr/>
          <p:nvPr/>
        </p:nvSpPr>
        <p:spPr>
          <a:xfrm>
            <a:off x="1062755" y="184482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A</a:t>
            </a:r>
            <a:r>
              <a:rPr lang="hr-HR" sz="3200" dirty="0" smtClean="0"/>
              <a:t>lkohol je naziv  za grupu organskih spojeva i bezbojnih tekućina koje se najčešće proizvode iz škrobnih i šećernih sirovina vrenjem uz pomoć kvasca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74421"/>
            <a:ext cx="3795399" cy="213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Konzumiranje pića u Hrvatskoj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sz="4000" dirty="0" smtClean="0"/>
              <a:t>P</a:t>
            </a:r>
            <a:r>
              <a:rPr lang="hr-HR" dirty="0" smtClean="0"/>
              <a:t>rema anketi o potrošnji kućanstva Državnog zavoda za statistiku godišnji prosjek potrošnje alkoholnih pića po članu kućanstva u Hrvatskoj je 2010. iznosio 27 litara, od toga 15,6 litara piva, 10,7 litara vina, dok je utrošak žestokih alkoholnih pića iznosio 0,7 litre.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     Opasnosti od alkohola</a:t>
            </a:r>
            <a:endParaRPr lang="hr-HR" b="1" dirty="0"/>
          </a:p>
        </p:txBody>
      </p:sp>
      <p:sp>
        <p:nvSpPr>
          <p:cNvPr id="4" name="Pravokutnik 3"/>
          <p:cNvSpPr/>
          <p:nvPr/>
        </p:nvSpPr>
        <p:spPr>
          <a:xfrm>
            <a:off x="500034" y="2000240"/>
            <a:ext cx="82004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Psihičke posljedice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Poremećaji psihičkih funkcija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Promjena karaktera i ličnosti uz alkoholičarsko ponašanje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Alkoholno ludil0 (</a:t>
            </a:r>
            <a:r>
              <a:rPr lang="hr-HR" sz="2400" dirty="0" err="1" smtClean="0"/>
              <a:t>dilirijum</a:t>
            </a:r>
            <a:r>
              <a:rPr lang="hr-HR" sz="2400" dirty="0" smtClean="0"/>
              <a:t> </a:t>
            </a:r>
            <a:r>
              <a:rPr lang="hr-HR" sz="2400" dirty="0" err="1" smtClean="0"/>
              <a:t>tremens</a:t>
            </a:r>
            <a:r>
              <a:rPr lang="hr-HR" sz="24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b="1" dirty="0" smtClean="0"/>
              <a:t>Fizičke posljedice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Poteškoće u obrazovanju i socijalnim kontaktima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Beskućništvo, nekontrolirano trošenje, financijske teškoće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Ugroženo zdravlje (oštećenje mozga i unutarnjih organa)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228656" cy="98636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4900" dirty="0" smtClean="0"/>
              <a:t>Alkoholizam </a:t>
            </a:r>
            <a:endParaRPr lang="hr-HR" sz="49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2500" y="1556792"/>
            <a:ext cx="7239000" cy="4555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400" dirty="0" smtClean="0">
                <a:latin typeface="Calibri" pitchFamily="34" charset="0"/>
              </a:rPr>
              <a:t>  </a:t>
            </a:r>
            <a:r>
              <a:rPr lang="hr-H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lkoholizam je kronična ovisnost o alkoholnim  pićima.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Manifestira se kroz snažnu želju za pićem, gubitkom kontrole prilikom pića, simptomima fizičkog odvikavanja i povećanom tolerancijom na alkohol. Ovisnost o alkoholu je težak psihički poremećaj, jer dolazi do patološkog procesa, koji mijenja način na koji mozak funkcionira.</a:t>
            </a:r>
          </a:p>
          <a:p>
            <a:endParaRPr lang="hr-HR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779096" cy="87671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  Kako izbjeći ovisnost? </a:t>
            </a:r>
            <a:endParaRPr lang="hr-HR" sz="4000" dirty="0"/>
          </a:p>
        </p:txBody>
      </p:sp>
      <p:pic>
        <p:nvPicPr>
          <p:cNvPr id="4" name="Rezervirano mjesto sadržaja 3" descr="indeksir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708920"/>
            <a:ext cx="2154701" cy="2000794"/>
          </a:xfrm>
        </p:spPr>
      </p:pic>
      <p:sp>
        <p:nvSpPr>
          <p:cNvPr id="5" name="Pravokutnik 4"/>
          <p:cNvSpPr/>
          <p:nvPr/>
        </p:nvSpPr>
        <p:spPr>
          <a:xfrm>
            <a:off x="611560" y="158958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Uživanje alkoholnih pića vrlo je prošireno i općenito prihvaćeno, mada u nekih ljudi izaziva niz neprilika, pojavu alkoholne bolesti, zdravstvenu, gospodarsku i društvenu štetu .   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                                                                                             </a:t>
            </a:r>
          </a:p>
          <a:p>
            <a:r>
              <a:rPr lang="hr-HR" sz="2400" dirty="0" smtClean="0"/>
              <a:t>Dugo se vremena mislilo da je prekomjerna potrošnja alkoholnih pića samo znak moralne mane, pokvarenosti osobe, da će se toj pojavi stati na kraj prisilnim mjerama zabrane, a poduzimani su i različiti drugi disciplinski postupci i kažnjavanja.</a:t>
            </a:r>
            <a:endParaRPr lang="hr-HR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Mogućnost liječenja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0"/>
            <a:ext cx="7427168" cy="4682920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   </a:t>
            </a:r>
            <a:r>
              <a:rPr lang="hr-HR" sz="3600" dirty="0" smtClean="0"/>
              <a:t>O</a:t>
            </a:r>
            <a:r>
              <a:rPr lang="hr-HR" sz="2800" dirty="0" smtClean="0"/>
              <a:t>visnost o alkoholu se može i mora liječiti. Program se provodi u posebnim institucijama, putem bolničkog ili izvanbolničkog tretmana, koji traje do mjesec dana, a nastavlja se daljnjim tretmanom u rehabilitacijskom programu kluba liječenih </a:t>
            </a:r>
            <a:r>
              <a:rPr lang="hr-HR" sz="2800" i="1" dirty="0" smtClean="0"/>
              <a:t>alkoholičara</a:t>
            </a:r>
            <a:r>
              <a:rPr lang="hr-HR" sz="2800" dirty="0" smtClean="0"/>
              <a:t> tijekom sljedećih pet godina.</a:t>
            </a:r>
            <a:endParaRPr lang="hr-HR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000108"/>
            <a:ext cx="1891018" cy="153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1785950" cy="1210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   </a:t>
            </a:r>
            <a:r>
              <a:rPr lang="hr-HR" sz="4000" dirty="0" smtClean="0"/>
              <a:t>Faktori rizika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577728"/>
            <a:ext cx="723900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dirty="0" smtClean="0">
                <a:latin typeface="Calibri" pitchFamily="34" charset="0"/>
              </a:rPr>
              <a:t>Sklonost alkoholizmu se može vidjeti i po određenim faktorima rizika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</a:rPr>
              <a:t>a to su:</a:t>
            </a:r>
          </a:p>
          <a:p>
            <a:r>
              <a:rPr lang="vi-VN" dirty="0" smtClean="0">
                <a:latin typeface="Calibri" pitchFamily="34" charset="0"/>
              </a:rPr>
              <a:t>spol (muških alkoholičara je 3 do 5 više nego žena)</a:t>
            </a:r>
          </a:p>
          <a:p>
            <a:r>
              <a:rPr lang="vi-VN" dirty="0" smtClean="0">
                <a:latin typeface="Calibri" pitchFamily="34" charset="0"/>
              </a:rPr>
              <a:t>obiteljska sklonost</a:t>
            </a:r>
          </a:p>
          <a:p>
            <a:r>
              <a:rPr lang="hr-HR" dirty="0" smtClean="0">
                <a:latin typeface="Calibri" pitchFamily="34" charset="0"/>
              </a:rPr>
              <a:t>n</a:t>
            </a:r>
            <a:r>
              <a:rPr lang="vi-VN" dirty="0" smtClean="0">
                <a:latin typeface="Calibri" pitchFamily="34" charset="0"/>
              </a:rPr>
              <a:t>eke profesije (konobari, </a:t>
            </a:r>
            <a:r>
              <a:rPr lang="hr-HR" dirty="0" smtClean="0">
                <a:latin typeface="Calibri" pitchFamily="34" charset="0"/>
              </a:rPr>
              <a:t>vinari</a:t>
            </a:r>
            <a:r>
              <a:rPr lang="vi-VN" dirty="0" smtClean="0">
                <a:latin typeface="Calibri" pitchFamily="34" charset="0"/>
              </a:rPr>
              <a:t>, glumci, radnici u tvornicama alkohola)</a:t>
            </a:r>
          </a:p>
          <a:p>
            <a:r>
              <a:rPr lang="vi-VN" dirty="0" smtClean="0">
                <a:latin typeface="Calibri" pitchFamily="34" charset="0"/>
              </a:rPr>
              <a:t>religijski, etnički i geografski (Muslimani i Židovi rijetko piju, Francuzi, Finci i Šveđani piju više)</a:t>
            </a:r>
          </a:p>
          <a:p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r-HR" b="1" dirty="0" smtClean="0"/>
              <a:t>             Zanimljivost</a:t>
            </a:r>
            <a:endParaRPr lang="hr-HR" b="1" dirty="0"/>
          </a:p>
        </p:txBody>
      </p:sp>
      <p:sp>
        <p:nvSpPr>
          <p:cNvPr id="6" name="Pravokutnik 5"/>
          <p:cNvSpPr/>
          <p:nvPr/>
        </p:nvSpPr>
        <p:spPr>
          <a:xfrm>
            <a:off x="107504" y="1412776"/>
            <a:ext cx="81003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 smtClean="0">
                <a:latin typeface="Calibri" pitchFamily="34" charset="0"/>
              </a:rPr>
              <a:t>A</a:t>
            </a:r>
            <a:r>
              <a:rPr lang="vi-VN" sz="3200" dirty="0" smtClean="0">
                <a:latin typeface="Calibri" pitchFamily="34" charset="0"/>
              </a:rPr>
              <a:t>lkohol je značajan uzrok rizika ozljeđivanja općenito, a posebno kod prometnih nesreća.</a:t>
            </a:r>
            <a:endParaRPr lang="hr-HR" sz="3200" dirty="0" smtClean="0">
              <a:latin typeface="Calibri" pitchFamily="34" charset="0"/>
            </a:endParaRPr>
          </a:p>
          <a:p>
            <a:pPr algn="ctr"/>
            <a:r>
              <a:rPr lang="hr-HR" sz="3200" dirty="0" smtClean="0">
                <a:latin typeface="Calibri" pitchFamily="34" charset="0"/>
              </a:rPr>
              <a:t> </a:t>
            </a:r>
            <a:r>
              <a:rPr lang="vi-VN" sz="3200" dirty="0" smtClean="0">
                <a:latin typeface="Calibri" pitchFamily="34" charset="0"/>
              </a:rPr>
              <a:t> Od ukupno 42.443 nesreće u 2011. </a:t>
            </a:r>
            <a:r>
              <a:rPr lang="hr-HR" sz="3200" dirty="0" smtClean="0">
                <a:latin typeface="Calibri" pitchFamily="34" charset="0"/>
              </a:rPr>
              <a:t>                             </a:t>
            </a:r>
            <a:r>
              <a:rPr lang="vi-VN" sz="3200" dirty="0" smtClean="0">
                <a:latin typeface="Calibri" pitchFamily="34" charset="0"/>
              </a:rPr>
              <a:t>u kojima je poginulo 105 osoba, gotovo četvrtinu ili 12,8 </a:t>
            </a:r>
            <a:r>
              <a:rPr lang="hr-HR" sz="3200" dirty="0" smtClean="0">
                <a:latin typeface="Calibri" pitchFamily="34" charset="0"/>
              </a:rPr>
              <a:t> % </a:t>
            </a:r>
            <a:r>
              <a:rPr lang="vi-VN" sz="3200" dirty="0" smtClean="0">
                <a:latin typeface="Calibri" pitchFamily="34" charset="0"/>
              </a:rPr>
              <a:t> skrivili su pijani vozači.</a:t>
            </a:r>
            <a:endParaRPr lang="hr-HR" sz="32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51987"/>
            <a:ext cx="5053409" cy="252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475</Words>
  <Application>Microsoft Office PowerPoint</Application>
  <PresentationFormat>Prikaz na zaslonu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Flow</vt:lpstr>
      <vt:lpstr>Borba protiv     ovisnosti      -Alkohol</vt:lpstr>
      <vt:lpstr>                  Alkohol </vt:lpstr>
      <vt:lpstr>Konzumiranje pića u Hrvatskoj</vt:lpstr>
      <vt:lpstr>     Opasnosti od alkohola</vt:lpstr>
      <vt:lpstr>  Alkoholizam </vt:lpstr>
      <vt:lpstr>  Kako izbjeći ovisnost? </vt:lpstr>
      <vt:lpstr>      Mogućnost liječenja </vt:lpstr>
      <vt:lpstr>   Faktori rizika</vt:lpstr>
      <vt:lpstr>             Zanimljivost</vt:lpstr>
      <vt:lpstr>Zašto mladi piju?</vt:lpstr>
      <vt:lpstr>   Hvala na pažnji Razmisli dobro prije nego što počneš konzumirati alkohol!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Mjesec borbe protiv ovisnosti  ALKOHOL</dc:title>
  <dc:creator>Zivolic</dc:creator>
  <cp:lastModifiedBy>Ana</cp:lastModifiedBy>
  <cp:revision>35</cp:revision>
  <dcterms:created xsi:type="dcterms:W3CDTF">2015-10-14T15:38:10Z</dcterms:created>
  <dcterms:modified xsi:type="dcterms:W3CDTF">2015-12-15T14:24:17Z</dcterms:modified>
</cp:coreProperties>
</file>