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80011695412871"/>
          <c:y val="7.0654194654223998E-2"/>
          <c:w val="0.84528581418762094"/>
          <c:h val="0.724543250390055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3"/>
                <c:pt idx="0">
                  <c:v>muškarci</c:v>
                </c:pt>
                <c:pt idx="1">
                  <c:v>žene</c:v>
                </c:pt>
                <c:pt idx="2">
                  <c:v>tinejdžeri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0.28000000000000008</c:v>
                </c:pt>
                <c:pt idx="1">
                  <c:v>0.22000000000000008</c:v>
                </c:pt>
                <c:pt idx="2">
                  <c:v>0.2900000000000002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41920"/>
        <c:axId val="90349568"/>
      </c:barChart>
      <c:catAx>
        <c:axId val="9064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90349568"/>
        <c:crosses val="autoZero"/>
        <c:auto val="1"/>
        <c:lblAlgn val="ctr"/>
        <c:lblOffset val="100"/>
        <c:noMultiLvlLbl val="0"/>
      </c:catAx>
      <c:valAx>
        <c:axId val="90349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064192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E325-B123-472C-A49E-6243386F6EA6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FAD56-70F6-4F7D-9C31-C17A076A7F4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97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AD56-70F6-4F7D-9C31-C17A076A7F47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4C076-3D81-471E-819C-5358C3A254D0}" type="datetimeFigureOut">
              <a:rPr lang="hr-HR" smtClean="0"/>
              <a:pPr/>
              <a:t>15.12.2015.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D931-6FAC-4338-BE39-7F1FC316FC8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Autofit/>
          </a:bodyPr>
          <a:lstStyle/>
          <a:p>
            <a:r>
              <a:rPr lang="hr-H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PUŠENJE</a:t>
            </a:r>
            <a:endParaRPr lang="hr-H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lnSpcReduction="10000"/>
          </a:bodyPr>
          <a:lstStyle/>
          <a:p>
            <a:r>
              <a:rPr lang="hr-HR" sz="8000" dirty="0" smtClean="0">
                <a:solidFill>
                  <a:srgbClr val="FF0000"/>
                </a:solidFill>
              </a:rPr>
              <a:t>Pušenje je bolest ovisnosti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588225" y="10197752"/>
            <a:ext cx="227306" cy="11726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Vaš </a:t>
            </a:r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tekstovdje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1000" t="9000" r="-42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Mjere borbe protiv pušenja: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Obiteljska i školska potpora borbi protiv pušenja</a:t>
            </a:r>
          </a:p>
          <a:p>
            <a:r>
              <a:rPr lang="hr-HR" dirty="0" smtClean="0"/>
              <a:t>Povećanje cijena duhanskim proizvodima </a:t>
            </a:r>
          </a:p>
          <a:p>
            <a:r>
              <a:rPr lang="hr-HR" dirty="0" smtClean="0"/>
              <a:t>Zabrana pušenja na javnim mjestima</a:t>
            </a:r>
          </a:p>
          <a:p>
            <a:r>
              <a:rPr lang="hr-HR" dirty="0" smtClean="0"/>
              <a:t>Zabrana reklamiranja duhanskih proizvoda</a:t>
            </a:r>
          </a:p>
          <a:p>
            <a:r>
              <a:rPr lang="hr-HR" dirty="0" smtClean="0"/>
              <a:t>Zabrana prodaje duhanskih proizvoda maloljetnicima</a:t>
            </a:r>
          </a:p>
          <a:p>
            <a:r>
              <a:rPr lang="hr-HR" dirty="0" smtClean="0"/>
              <a:t>Teža dostupnost duhanskih proizvoda u trgovinama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hr-HR" sz="2800" dirty="0" smtClean="0"/>
              <a:t>Izradili: Matija </a:t>
            </a:r>
            <a:r>
              <a:rPr lang="hr-HR" sz="2800" dirty="0" err="1" smtClean="0"/>
              <a:t>Jurman</a:t>
            </a:r>
            <a:endParaRPr lang="hr-HR" sz="2800" dirty="0" smtClean="0"/>
          </a:p>
          <a:p>
            <a:pPr algn="r">
              <a:buNone/>
            </a:pPr>
            <a:r>
              <a:rPr lang="hr-HR" sz="2800" dirty="0" smtClean="0"/>
              <a:t>             Karlo </a:t>
            </a:r>
            <a:r>
              <a:rPr lang="hr-HR" sz="2800" dirty="0" err="1" smtClean="0"/>
              <a:t>Radetić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3000" t="-5000" r="-5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/>
              <a:t>Pušenje je udisanje dima zapaljenog</a:t>
            </a:r>
          </a:p>
          <a:p>
            <a:pPr>
              <a:buNone/>
            </a:pPr>
            <a:r>
              <a:rPr lang="hr-HR" sz="3000" dirty="0"/>
              <a:t>d</a:t>
            </a:r>
            <a:r>
              <a:rPr lang="hr-HR" sz="3000" dirty="0" smtClean="0"/>
              <a:t>uhanskog lišća u cigareti, cigari ili </a:t>
            </a:r>
          </a:p>
          <a:p>
            <a:pPr>
              <a:buNone/>
            </a:pPr>
            <a:r>
              <a:rPr lang="hr-HR" sz="3000" dirty="0" smtClean="0"/>
              <a:t>luli, a duhanski dim je smjesa tvari </a:t>
            </a:r>
          </a:p>
          <a:p>
            <a:pPr>
              <a:buNone/>
            </a:pPr>
            <a:r>
              <a:rPr lang="hr-HR" sz="3000" dirty="0"/>
              <a:t>k</a:t>
            </a:r>
            <a:r>
              <a:rPr lang="hr-HR" sz="3000" dirty="0" smtClean="0"/>
              <a:t>oja nastaje izgaranjem duhanskog </a:t>
            </a:r>
          </a:p>
          <a:p>
            <a:pPr>
              <a:buNone/>
            </a:pPr>
            <a:r>
              <a:rPr lang="hr-HR" sz="3000" dirty="0"/>
              <a:t>l</a:t>
            </a:r>
            <a:r>
              <a:rPr lang="hr-HR" sz="3000" dirty="0" smtClean="0"/>
              <a:t>išća pri visokoj temperaturi.</a:t>
            </a:r>
            <a:endParaRPr lang="hr-H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5000" t="-5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800" dirty="0" smtClean="0"/>
              <a:t>Prvi pušači bili su Indijanci iz </a:t>
            </a:r>
          </a:p>
          <a:p>
            <a:pPr>
              <a:buNone/>
            </a:pPr>
            <a:r>
              <a:rPr lang="hr-HR" sz="2800" dirty="0"/>
              <a:t>p</a:t>
            </a:r>
            <a:r>
              <a:rPr lang="hr-HR" sz="2800" dirty="0" smtClean="0"/>
              <a:t>lemena </a:t>
            </a:r>
            <a:r>
              <a:rPr lang="hr-HR" sz="2800" dirty="0" err="1" smtClean="0"/>
              <a:t>Maya</a:t>
            </a:r>
            <a:r>
              <a:rPr lang="hr-HR" sz="2800" dirty="0" smtClean="0"/>
              <a:t> koji su pušili </a:t>
            </a:r>
          </a:p>
          <a:p>
            <a:pPr>
              <a:buNone/>
            </a:pPr>
            <a:r>
              <a:rPr lang="hr-HR" sz="2800" dirty="0" smtClean="0"/>
              <a:t>“Lulu mira”- zajednička lula za </a:t>
            </a:r>
          </a:p>
          <a:p>
            <a:pPr>
              <a:buNone/>
            </a:pPr>
            <a:r>
              <a:rPr lang="hr-HR" sz="2800" dirty="0"/>
              <a:t>p</a:t>
            </a:r>
            <a:r>
              <a:rPr lang="hr-HR" sz="2800" dirty="0" smtClean="0"/>
              <a:t>ušenje koja je obilježavala kraj</a:t>
            </a:r>
          </a:p>
          <a:p>
            <a:pPr>
              <a:buNone/>
            </a:pPr>
            <a:r>
              <a:rPr lang="hr-HR" sz="2800" dirty="0" smtClean="0"/>
              <a:t>rata i sklapanje mira.</a:t>
            </a:r>
          </a:p>
          <a:p>
            <a:pPr>
              <a:buNone/>
            </a:pPr>
            <a:r>
              <a:rPr lang="hr-HR" sz="2800" dirty="0" smtClean="0"/>
              <a:t>Povijest duhana započinje </a:t>
            </a:r>
          </a:p>
          <a:p>
            <a:pPr>
              <a:buNone/>
            </a:pPr>
            <a:r>
              <a:rPr lang="hr-HR" sz="2800" dirty="0"/>
              <a:t>o</a:t>
            </a:r>
            <a:r>
              <a:rPr lang="hr-HR" sz="2800" dirty="0" smtClean="0"/>
              <a:t>tkrićem Amerike.</a:t>
            </a:r>
          </a:p>
          <a:p>
            <a:pPr>
              <a:buNone/>
            </a:pPr>
            <a:r>
              <a:rPr lang="hr-HR" sz="2800" dirty="0" smtClean="0"/>
              <a:t>Kolumbovi mornari biljku duhan</a:t>
            </a:r>
          </a:p>
          <a:p>
            <a:pPr>
              <a:buNone/>
            </a:pPr>
            <a:r>
              <a:rPr lang="hr-HR" sz="2800" dirty="0"/>
              <a:t>p</a:t>
            </a:r>
            <a:r>
              <a:rPr lang="hr-HR" sz="2800" dirty="0" smtClean="0"/>
              <a:t>renijeli su u Europu i time je </a:t>
            </a:r>
          </a:p>
          <a:p>
            <a:pPr>
              <a:buNone/>
            </a:pPr>
            <a:r>
              <a:rPr lang="hr-HR" sz="2800" dirty="0"/>
              <a:t>z</a:t>
            </a:r>
            <a:r>
              <a:rPr lang="hr-HR" sz="2800" dirty="0" smtClean="0"/>
              <a:t>apočela masovna pojava pušenja</a:t>
            </a:r>
          </a:p>
          <a:p>
            <a:pPr>
              <a:buNone/>
            </a:pPr>
            <a:r>
              <a:rPr lang="hr-HR" sz="2800" dirty="0" smtClean="0"/>
              <a:t>cigareta.</a:t>
            </a:r>
          </a:p>
          <a:p>
            <a:pPr>
              <a:buNone/>
            </a:pPr>
            <a:r>
              <a:rPr lang="hr-HR" sz="2800" dirty="0" smtClean="0"/>
              <a:t>1953.g. dokazana je kancerogenost</a:t>
            </a:r>
          </a:p>
          <a:p>
            <a:pPr>
              <a:buNone/>
            </a:pPr>
            <a:r>
              <a:rPr lang="hr-HR" sz="2800" dirty="0"/>
              <a:t>k</a:t>
            </a:r>
            <a:r>
              <a:rPr lang="hr-HR" sz="2800" dirty="0" smtClean="0"/>
              <a:t>atrana,a 1971. WHO započinje voditi </a:t>
            </a:r>
          </a:p>
          <a:p>
            <a:pPr>
              <a:buNone/>
            </a:pPr>
            <a:r>
              <a:rPr lang="hr-HR" sz="2800" dirty="0" smtClean="0"/>
              <a:t>borbu protiv pušenja duhana.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STATISTIČKI PODACI ZA HRVATSKU(2008)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800" dirty="0" smtClean="0"/>
              <a:t>Svaka 10. djevojčica i svaki 8. dječak redovito puši od svoje 13. godine.</a:t>
            </a:r>
          </a:p>
          <a:p>
            <a:r>
              <a:rPr lang="hr-HR" sz="2800" dirty="0" smtClean="0"/>
              <a:t>Hrvatska je na 4. mjestu po smrtnosti od raka u Europi, a druga po smrtnosti od raka pluća. U Hrvatskoj puši svaka 3.osoba ili 1,2 milijuna ljudi. Na svakog stanovnika dolazi 2 tisuće popušenih cigareta.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40000" b="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2800" dirty="0" smtClean="0"/>
              <a:t>Duhanski dim je smjesa</a:t>
            </a:r>
          </a:p>
          <a:p>
            <a:pPr>
              <a:buNone/>
            </a:pPr>
            <a:r>
              <a:rPr lang="hr-HR" sz="2800" dirty="0" smtClean="0"/>
              <a:t>4000 kemijskih sastojaka.</a:t>
            </a:r>
          </a:p>
          <a:p>
            <a:pPr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NIKOTIN </a:t>
            </a:r>
            <a:r>
              <a:rPr lang="hr-HR" sz="2800" dirty="0" smtClean="0"/>
              <a:t>izaziva ovisnost</a:t>
            </a:r>
          </a:p>
          <a:p>
            <a:pPr>
              <a:buNone/>
            </a:pPr>
            <a:r>
              <a:rPr lang="hr-HR" sz="2800" dirty="0" smtClean="0"/>
              <a:t>i oštećuje stjenke krvnih </a:t>
            </a:r>
          </a:p>
          <a:p>
            <a:pPr>
              <a:buNone/>
            </a:pPr>
            <a:r>
              <a:rPr lang="hr-HR" sz="2800" dirty="0" smtClean="0"/>
              <a:t>žila svih organa tijela i </a:t>
            </a:r>
          </a:p>
          <a:p>
            <a:pPr>
              <a:buNone/>
            </a:pPr>
            <a:r>
              <a:rPr lang="hr-HR" sz="2800" dirty="0"/>
              <a:t>i</a:t>
            </a:r>
            <a:r>
              <a:rPr lang="hr-HR" sz="2800" dirty="0" smtClean="0"/>
              <a:t>zaziva njihovo propadanje.</a:t>
            </a:r>
          </a:p>
          <a:p>
            <a:pPr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KATRAN </a:t>
            </a:r>
            <a:r>
              <a:rPr lang="hr-HR" sz="2800" dirty="0" smtClean="0"/>
              <a:t>je kancerogen izaziva rak pluća, bronha, nosa,</a:t>
            </a:r>
          </a:p>
          <a:p>
            <a:pPr>
              <a:buNone/>
            </a:pPr>
            <a:r>
              <a:rPr lang="hr-HR" sz="2800" dirty="0" smtClean="0"/>
              <a:t>bubrega</a:t>
            </a:r>
            <a:r>
              <a:rPr lang="hr-HR" sz="2800" dirty="0"/>
              <a:t> </a:t>
            </a:r>
            <a:r>
              <a:rPr lang="hr-HR" sz="2800" dirty="0" smtClean="0"/>
              <a:t>i leukemiju.</a:t>
            </a:r>
          </a:p>
          <a:p>
            <a:pPr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UGLJIČNI MONOKSID</a:t>
            </a:r>
            <a:r>
              <a:rPr lang="hr-HR" sz="2800" dirty="0" smtClean="0"/>
              <a:t> smanjuje količinu kisika u</a:t>
            </a:r>
          </a:p>
          <a:p>
            <a:pPr>
              <a:buNone/>
            </a:pPr>
            <a:r>
              <a:rPr lang="hr-HR" sz="2800" dirty="0"/>
              <a:t>o</a:t>
            </a:r>
            <a:r>
              <a:rPr lang="hr-HR" sz="2800" dirty="0" smtClean="0"/>
              <a:t>rganizmu i dovodi do iznenadne srčane smrti.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t="21000" r="5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sz="2800" dirty="0" smtClean="0"/>
              <a:t>Pasivno pušenje je štetni utjecaj</a:t>
            </a:r>
          </a:p>
          <a:p>
            <a:pPr>
              <a:buNone/>
            </a:pPr>
            <a:r>
              <a:rPr lang="hr-HR" sz="2800" dirty="0" smtClean="0"/>
              <a:t>duhanskog dima iz okoliša na nepušače. Pušenje trudnica može uzrokovati poremećaj rasta i razvoja djeteta.</a:t>
            </a:r>
          </a:p>
          <a:p>
            <a:pPr>
              <a:buNone/>
            </a:pPr>
            <a:r>
              <a:rPr lang="hr-HR" sz="2800" dirty="0" smtClean="0"/>
              <a:t>    Udisanje duhanskog dima kod djece dovodi do ponavljajućih bronhitisa i oštećenja vida. Zbog štetnog djelovanja duhanskog dima na nepušače zakonom je zabranjeno pušenje na javnim mjestima i zabranjena je prodaja duhanskih proizvoda maloljetnicima.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49000" t="4000" r="-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Pušenjem oštećujemo koru</a:t>
            </a:r>
          </a:p>
          <a:p>
            <a:pPr>
              <a:buNone/>
            </a:pPr>
            <a:r>
              <a:rPr lang="hr-HR" dirty="0" smtClean="0"/>
              <a:t>velikog mozga, te se </a:t>
            </a:r>
          </a:p>
          <a:p>
            <a:pPr>
              <a:buNone/>
            </a:pPr>
            <a:r>
              <a:rPr lang="hr-HR" dirty="0" smtClean="0"/>
              <a:t>smanjuju funkcije svijesti, </a:t>
            </a:r>
          </a:p>
          <a:p>
            <a:pPr>
              <a:buNone/>
            </a:pPr>
            <a:r>
              <a:rPr lang="hr-HR" dirty="0" smtClean="0"/>
              <a:t>koncentracije i pamćenja .</a:t>
            </a:r>
          </a:p>
          <a:p>
            <a:pPr>
              <a:buNone/>
            </a:pPr>
            <a:r>
              <a:rPr lang="hr-HR" dirty="0" smtClean="0"/>
              <a:t>Izaziva oštećenje krvnih žila i pojavu</a:t>
            </a:r>
          </a:p>
          <a:p>
            <a:pPr>
              <a:buNone/>
            </a:pPr>
            <a:r>
              <a:rPr lang="hr-HR" dirty="0" smtClean="0"/>
              <a:t>moždanog udara i demencije u starosti.</a:t>
            </a:r>
          </a:p>
          <a:p>
            <a:pPr>
              <a:buNone/>
            </a:pPr>
            <a:r>
              <a:rPr lang="hr-HR" dirty="0" smtClean="0"/>
              <a:t>Što je pušenje dugotrajnije štetni učinci duhana</a:t>
            </a:r>
          </a:p>
          <a:p>
            <a:pPr>
              <a:buNone/>
            </a:pPr>
            <a:r>
              <a:rPr lang="hr-HR" dirty="0" smtClean="0"/>
              <a:t>su teži.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Pušenje započinje iz radoznalosti, utjecaja</a:t>
            </a:r>
          </a:p>
          <a:p>
            <a:pPr>
              <a:buNone/>
            </a:pPr>
            <a:r>
              <a:rPr lang="hr-HR" dirty="0" smtClean="0"/>
              <a:t>vršnjaka, a ubrzo prijeđe u zadovoljstvo i naviku.</a:t>
            </a:r>
          </a:p>
          <a:p>
            <a:pPr>
              <a:buNone/>
            </a:pPr>
            <a:r>
              <a:rPr lang="hr-HR" dirty="0" smtClean="0"/>
              <a:t>Mladi pušenje doživljavaju kao odraz zrelosti i</a:t>
            </a:r>
          </a:p>
          <a:p>
            <a:pPr>
              <a:buNone/>
            </a:pPr>
            <a:r>
              <a:rPr lang="hr-HR" dirty="0" smtClean="0"/>
              <a:t>nezavisnosti.</a:t>
            </a:r>
          </a:p>
          <a:p>
            <a:pPr>
              <a:buNone/>
            </a:pPr>
            <a:r>
              <a:rPr lang="hr-HR" dirty="0" smtClean="0"/>
              <a:t>Mladi pušači su i pod većim rizikom za</a:t>
            </a:r>
          </a:p>
          <a:p>
            <a:pPr>
              <a:buNone/>
            </a:pPr>
            <a:r>
              <a:rPr lang="hr-HR" dirty="0" smtClean="0"/>
              <a:t>konzumacijom alkohola i droge.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t="-5000" r="2000" b="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Borba protiv pušenja započinje informiranjem</a:t>
            </a:r>
          </a:p>
          <a:p>
            <a:pPr>
              <a:buNone/>
            </a:pPr>
            <a:r>
              <a:rPr lang="hr-HR" dirty="0" smtClean="0"/>
              <a:t>mladih o štetnim posljedicama pušenja, te</a:t>
            </a:r>
          </a:p>
          <a:p>
            <a:pPr>
              <a:buNone/>
            </a:pPr>
            <a:r>
              <a:rPr lang="hr-HR" dirty="0" smtClean="0"/>
              <a:t>poticanjem usvajanja stavova zdravijeg načina</a:t>
            </a:r>
          </a:p>
          <a:p>
            <a:pPr>
              <a:buNone/>
            </a:pPr>
            <a:r>
              <a:rPr lang="hr-HR" dirty="0" smtClean="0"/>
              <a:t>ponašanja uz stjecanje vještina za odupiranje</a:t>
            </a:r>
          </a:p>
          <a:p>
            <a:pPr>
              <a:buNone/>
            </a:pPr>
            <a:r>
              <a:rPr lang="hr-HR" dirty="0" smtClean="0"/>
              <a:t>društvenim utjecajima u školama, obitelji, od strane</a:t>
            </a:r>
          </a:p>
          <a:p>
            <a:pPr>
              <a:buNone/>
            </a:pPr>
            <a:r>
              <a:rPr lang="hr-HR" dirty="0" smtClean="0"/>
              <a:t>liječnika i države.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433</Words>
  <Application>Microsoft Office PowerPoint</Application>
  <PresentationFormat>Prikaz na zaslonu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PUŠENJE</vt:lpstr>
      <vt:lpstr>PowerPointova prezentacija</vt:lpstr>
      <vt:lpstr>PowerPointova prezentacija</vt:lpstr>
      <vt:lpstr>STATISTIČKI PODACI ZA HRVATSKU(2008)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jurman</dc:creator>
  <cp:lastModifiedBy>Ana</cp:lastModifiedBy>
  <cp:revision>26</cp:revision>
  <dcterms:created xsi:type="dcterms:W3CDTF">2015-10-17T17:37:55Z</dcterms:created>
  <dcterms:modified xsi:type="dcterms:W3CDTF">2015-12-15T14:25:25Z</dcterms:modified>
</cp:coreProperties>
</file>